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</p:sldMasterIdLst>
  <p:notesMasterIdLst>
    <p:notesMasterId r:id="rId26"/>
  </p:notesMasterIdLst>
  <p:sldIdLst>
    <p:sldId id="256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60" r:id="rId23"/>
    <p:sldId id="280" r:id="rId24"/>
    <p:sldId id="279" r:id="rId25"/>
  </p:sldIdLst>
  <p:sldSz cx="10691813" cy="7559675"/>
  <p:notesSz cx="6797675" cy="9928225"/>
  <p:defaultTextStyle>
    <a:defPPr>
      <a:defRPr lang="en-US"/>
    </a:defPPr>
    <a:lvl1pPr marL="0" algn="l" defTabSz="45691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915" algn="l" defTabSz="45691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834" algn="l" defTabSz="45691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752" algn="l" defTabSz="45691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669" algn="l" defTabSz="45691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587" algn="l" defTabSz="45691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503" algn="l" defTabSz="45691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422" algn="l" defTabSz="45691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339" algn="l" defTabSz="45691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87" userDrawn="1">
          <p15:clr>
            <a:srgbClr val="A4A3A4"/>
          </p15:clr>
        </p15:guide>
        <p15:guide id="2" orient="horz" pos="975" userDrawn="1">
          <p15:clr>
            <a:srgbClr val="A4A3A4"/>
          </p15:clr>
        </p15:guide>
        <p15:guide id="3" pos="6112" userDrawn="1">
          <p15:clr>
            <a:srgbClr val="A4A3A4"/>
          </p15:clr>
        </p15:guide>
        <p15:guide id="4" orient="horz" pos="4150" userDrawn="1">
          <p15:clr>
            <a:srgbClr val="A4A3A4"/>
          </p15:clr>
        </p15:guide>
        <p15:guide id="5" orient="horz" pos="976">
          <p15:clr>
            <a:srgbClr val="A4A3A4"/>
          </p15:clr>
        </p15:guide>
        <p15:guide id="6" pos="48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A2C52D"/>
    <a:srgbClr val="1398D6"/>
    <a:srgbClr val="A88C54"/>
    <a:srgbClr val="2B438E"/>
    <a:srgbClr val="29A3DE"/>
    <a:srgbClr val="E96121"/>
    <a:srgbClr val="E03C26"/>
    <a:srgbClr val="1D7442"/>
    <a:srgbClr val="CC3A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85" autoAdjust="0"/>
    <p:restoredTop sz="99877" autoAdjust="0"/>
  </p:normalViewPr>
  <p:slideViewPr>
    <p:cSldViewPr snapToGrid="0">
      <p:cViewPr varScale="1">
        <p:scale>
          <a:sx n="102" d="100"/>
          <a:sy n="102" d="100"/>
        </p:scale>
        <p:origin x="1506" y="120"/>
      </p:cViewPr>
      <p:guideLst>
        <p:guide pos="487"/>
        <p:guide orient="horz" pos="975"/>
        <p:guide pos="6112"/>
        <p:guide orient="horz" pos="4150"/>
        <p:guide orient="horz" pos="976"/>
        <p:guide pos="4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3" d="100"/>
          <a:sy n="123" d="100"/>
        </p:scale>
        <p:origin x="490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7E9675-295A-0243-AB77-2660C53AF8F4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5AE28-77C4-A94D-9F91-7D0D518A1A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361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78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3941" algn="l" defTabSz="10278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7881" algn="l" defTabSz="10278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1824" algn="l" defTabSz="10278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5763" algn="l" defTabSz="10278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69704" algn="l" defTabSz="10278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3645" algn="l" defTabSz="10278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597583" algn="l" defTabSz="10278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1524" algn="l" defTabSz="10278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905345D-402B-43CD-99B0-C269DF06C760}"/>
              </a:ext>
            </a:extLst>
          </p:cNvPr>
          <p:cNvSpPr/>
          <p:nvPr userDrawn="1"/>
        </p:nvSpPr>
        <p:spPr>
          <a:xfrm rot="10800000" flipH="1">
            <a:off x="830" y="0"/>
            <a:ext cx="10690980" cy="755967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A88C54"/>
              </a:gs>
            </a:gsLst>
            <a:lin ang="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3" tIns="45692" rIns="91383" bIns="45692"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B138146-3D2A-4772-B255-C3C79A5AEFD2}"/>
              </a:ext>
            </a:extLst>
          </p:cNvPr>
          <p:cNvSpPr/>
          <p:nvPr userDrawn="1"/>
        </p:nvSpPr>
        <p:spPr>
          <a:xfrm>
            <a:off x="0" y="233204"/>
            <a:ext cx="10691813" cy="7093268"/>
          </a:xfrm>
          <a:prstGeom prst="rect">
            <a:avLst/>
          </a:prstGeom>
          <a:gradFill>
            <a:gsLst>
              <a:gs pos="0">
                <a:schemeClr val="bg1"/>
              </a:gs>
              <a:gs pos="77000">
                <a:srgbClr val="F2F2F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3" tIns="45692" rIns="91383" bIns="45692"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7C16F3E-9F3A-446F-9E5E-C138197E33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1" t="71898"/>
          <a:stretch/>
        </p:blipFill>
        <p:spPr>
          <a:xfrm flipV="1">
            <a:off x="6908359" y="0"/>
            <a:ext cx="3782622" cy="2252251"/>
          </a:xfrm>
          <a:prstGeom prst="rect">
            <a:avLst/>
          </a:prstGeom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B6DB5F5F-A079-E9CE-10AA-F21CD002416B}"/>
              </a:ext>
            </a:extLst>
          </p:cNvPr>
          <p:cNvGrpSpPr/>
          <p:nvPr userDrawn="1"/>
        </p:nvGrpSpPr>
        <p:grpSpPr>
          <a:xfrm>
            <a:off x="-123023" y="3865781"/>
            <a:ext cx="1054758" cy="3658734"/>
            <a:chOff x="-500051" y="987373"/>
            <a:chExt cx="1884558" cy="6537138"/>
          </a:xfrm>
        </p:grpSpPr>
        <p:sp>
          <p:nvSpPr>
            <p:cNvPr id="3" name="Параллелограмм 2">
              <a:extLst>
                <a:ext uri="{FF2B5EF4-FFF2-40B4-BE49-F238E27FC236}">
                  <a16:creationId xmlns:a16="http://schemas.microsoft.com/office/drawing/2014/main" xmlns="" id="{EC6141EB-BA27-A3FE-A13E-84280BFDD738}"/>
                </a:ext>
              </a:extLst>
            </p:cNvPr>
            <p:cNvSpPr/>
            <p:nvPr userDrawn="1"/>
          </p:nvSpPr>
          <p:spPr>
            <a:xfrm rot="16200000">
              <a:off x="-1155629" y="1642951"/>
              <a:ext cx="2226186" cy="915030"/>
            </a:xfrm>
            <a:prstGeom prst="parallelogram">
              <a:avLst>
                <a:gd name="adj" fmla="val 102443"/>
              </a:avLst>
            </a:prstGeom>
            <a:solidFill>
              <a:srgbClr val="ED1C24">
                <a:alpha val="45204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xmlns="" id="{C1239130-7F7F-B8C6-F5FB-75070C595137}"/>
                </a:ext>
              </a:extLst>
            </p:cNvPr>
            <p:cNvGrpSpPr/>
            <p:nvPr userDrawn="1"/>
          </p:nvGrpSpPr>
          <p:grpSpPr>
            <a:xfrm>
              <a:off x="-456494" y="2407726"/>
              <a:ext cx="1841001" cy="5116785"/>
              <a:chOff x="7838129" y="-1874544"/>
              <a:chExt cx="3447658" cy="9582239"/>
            </a:xfrm>
          </p:grpSpPr>
          <p:sp>
            <p:nvSpPr>
              <p:cNvPr id="5" name="Параллелограмм 4">
                <a:extLst>
                  <a:ext uri="{FF2B5EF4-FFF2-40B4-BE49-F238E27FC236}">
                    <a16:creationId xmlns:a16="http://schemas.microsoft.com/office/drawing/2014/main" xmlns="" id="{FE8AC744-32A0-5D14-7B15-21C8F1C7FF12}"/>
                  </a:ext>
                </a:extLst>
              </p:cNvPr>
              <p:cNvSpPr/>
              <p:nvPr/>
            </p:nvSpPr>
            <p:spPr>
              <a:xfrm rot="5400000" flipH="1">
                <a:off x="8344500" y="4766408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9050">
                <a:solidFill>
                  <a:srgbClr val="ED1C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  <p:sp>
            <p:nvSpPr>
              <p:cNvPr id="8" name="Параллелограмм 7">
                <a:extLst>
                  <a:ext uri="{FF2B5EF4-FFF2-40B4-BE49-F238E27FC236}">
                    <a16:creationId xmlns:a16="http://schemas.microsoft.com/office/drawing/2014/main" xmlns="" id="{D6C14571-C361-68E7-0A0E-BD8BE029A435}"/>
                  </a:ext>
                </a:extLst>
              </p:cNvPr>
              <p:cNvSpPr/>
              <p:nvPr/>
            </p:nvSpPr>
            <p:spPr>
              <a:xfrm rot="16200000">
                <a:off x="6610425" y="2100829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9050">
                <a:solidFill>
                  <a:srgbClr val="ED1C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  <p:sp>
            <p:nvSpPr>
              <p:cNvPr id="9" name="Параллелограмм 8">
                <a:extLst>
                  <a:ext uri="{FF2B5EF4-FFF2-40B4-BE49-F238E27FC236}">
                    <a16:creationId xmlns:a16="http://schemas.microsoft.com/office/drawing/2014/main" xmlns="" id="{FFF37BE4-3CC0-E46C-EDDA-33A04FC673EE}"/>
                  </a:ext>
                </a:extLst>
              </p:cNvPr>
              <p:cNvSpPr/>
              <p:nvPr/>
            </p:nvSpPr>
            <p:spPr>
              <a:xfrm rot="5400000" flipH="1">
                <a:off x="8344500" y="-646840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9050">
                <a:solidFill>
                  <a:srgbClr val="ED1C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86147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3" y="300987"/>
            <a:ext cx="3517533" cy="128094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057"/>
            <a:ext cx="5977021" cy="64519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593" y="1581936"/>
            <a:ext cx="3517533" cy="517102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24080-D220-4BD8-86FB-A1BC60A32C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93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772"/>
            <a:ext cx="6415088" cy="6247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6"/>
            <a:ext cx="6415088" cy="8872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F0623-AC72-4B66-ABE0-8CFFEE155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009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AFB64-6B64-450C-820F-73EBE82E28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21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17917" y="671971"/>
            <a:ext cx="2272010" cy="604774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01886" y="671971"/>
            <a:ext cx="6637834" cy="60477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ABB08-8646-493D-BF30-814DEC0CB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511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886" y="671971"/>
            <a:ext cx="9088041" cy="125994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01886" y="2183906"/>
            <a:ext cx="9088041" cy="453580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E4F73-B980-4C71-921C-C17F92152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564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01886" y="671971"/>
            <a:ext cx="9088041" cy="60477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28EED-4431-4421-83BD-C9A9B8A3E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856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905345D-402B-43CD-99B0-C269DF06C760}"/>
              </a:ext>
            </a:extLst>
          </p:cNvPr>
          <p:cNvSpPr/>
          <p:nvPr userDrawn="1"/>
        </p:nvSpPr>
        <p:spPr>
          <a:xfrm rot="10800000" flipH="1">
            <a:off x="830" y="0"/>
            <a:ext cx="10690980" cy="755967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A88C54"/>
              </a:gs>
            </a:gsLst>
            <a:lin ang="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3" tIns="45692" rIns="91383" bIns="45692"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B138146-3D2A-4772-B255-C3C79A5AEFD2}"/>
              </a:ext>
            </a:extLst>
          </p:cNvPr>
          <p:cNvSpPr/>
          <p:nvPr userDrawn="1"/>
        </p:nvSpPr>
        <p:spPr>
          <a:xfrm>
            <a:off x="0" y="233204"/>
            <a:ext cx="10691813" cy="7093268"/>
          </a:xfrm>
          <a:prstGeom prst="rect">
            <a:avLst/>
          </a:prstGeom>
          <a:gradFill>
            <a:gsLst>
              <a:gs pos="0">
                <a:schemeClr val="bg1"/>
              </a:gs>
              <a:gs pos="77000">
                <a:srgbClr val="F2F2F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3" tIns="45692" rIns="91383" bIns="45692"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7C16F3E-9F3A-446F-9E5E-C138197E33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1" t="71898" r="13397"/>
          <a:stretch/>
        </p:blipFill>
        <p:spPr>
          <a:xfrm flipV="1">
            <a:off x="8457234" y="-1"/>
            <a:ext cx="2233748" cy="1950147"/>
          </a:xfrm>
          <a:prstGeom prst="rect">
            <a:avLst/>
          </a:prstGeom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ADB02F70-3DE9-DACE-2838-F5E9E8F78238}"/>
              </a:ext>
            </a:extLst>
          </p:cNvPr>
          <p:cNvGrpSpPr/>
          <p:nvPr userDrawn="1"/>
        </p:nvGrpSpPr>
        <p:grpSpPr>
          <a:xfrm>
            <a:off x="191441" y="6942506"/>
            <a:ext cx="3427372" cy="461162"/>
            <a:chOff x="191440" y="6635239"/>
            <a:chExt cx="5710991" cy="768429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xmlns="" id="{C1239130-7F7F-B8C6-F5FB-75070C595137}"/>
                </a:ext>
              </a:extLst>
            </p:cNvPr>
            <p:cNvGrpSpPr/>
            <p:nvPr userDrawn="1"/>
          </p:nvGrpSpPr>
          <p:grpSpPr>
            <a:xfrm rot="5400000">
              <a:off x="875091" y="5951588"/>
              <a:ext cx="768428" cy="2135729"/>
              <a:chOff x="7838129" y="-1874544"/>
              <a:chExt cx="3447658" cy="9582239"/>
            </a:xfrm>
          </p:grpSpPr>
          <p:sp>
            <p:nvSpPr>
              <p:cNvPr id="5" name="Параллелограмм 4">
                <a:extLst>
                  <a:ext uri="{FF2B5EF4-FFF2-40B4-BE49-F238E27FC236}">
                    <a16:creationId xmlns:a16="http://schemas.microsoft.com/office/drawing/2014/main" xmlns="" id="{FE8AC744-32A0-5D14-7B15-21C8F1C7FF12}"/>
                  </a:ext>
                </a:extLst>
              </p:cNvPr>
              <p:cNvSpPr/>
              <p:nvPr/>
            </p:nvSpPr>
            <p:spPr>
              <a:xfrm rot="5400000" flipH="1">
                <a:off x="8344500" y="4766408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5875">
                <a:solidFill>
                  <a:srgbClr val="ED1C24">
                    <a:alpha val="3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  <p:sp>
            <p:nvSpPr>
              <p:cNvPr id="8" name="Параллелограмм 7">
                <a:extLst>
                  <a:ext uri="{FF2B5EF4-FFF2-40B4-BE49-F238E27FC236}">
                    <a16:creationId xmlns:a16="http://schemas.microsoft.com/office/drawing/2014/main" xmlns="" id="{D6C14571-C361-68E7-0A0E-BD8BE029A435}"/>
                  </a:ext>
                </a:extLst>
              </p:cNvPr>
              <p:cNvSpPr/>
              <p:nvPr/>
            </p:nvSpPr>
            <p:spPr>
              <a:xfrm rot="16200000">
                <a:off x="6610425" y="2100829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5875">
                <a:solidFill>
                  <a:srgbClr val="ED1C24">
                    <a:alpha val="3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  <p:sp>
            <p:nvSpPr>
              <p:cNvPr id="9" name="Параллелограмм 8">
                <a:extLst>
                  <a:ext uri="{FF2B5EF4-FFF2-40B4-BE49-F238E27FC236}">
                    <a16:creationId xmlns:a16="http://schemas.microsoft.com/office/drawing/2014/main" xmlns="" id="{FFF37BE4-3CC0-E46C-EDDA-33A04FC673EE}"/>
                  </a:ext>
                </a:extLst>
              </p:cNvPr>
              <p:cNvSpPr/>
              <p:nvPr/>
            </p:nvSpPr>
            <p:spPr>
              <a:xfrm rot="5400000" flipH="1">
                <a:off x="8344500" y="-646840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5875">
                <a:solidFill>
                  <a:srgbClr val="ED1C24">
                    <a:alpha val="3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</p:grpSp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xmlns="" id="{59F4939D-E420-8B38-C5BA-F2FB76ABD2CF}"/>
                </a:ext>
              </a:extLst>
            </p:cNvPr>
            <p:cNvGrpSpPr/>
            <p:nvPr userDrawn="1"/>
          </p:nvGrpSpPr>
          <p:grpSpPr>
            <a:xfrm rot="16200000" flipV="1">
              <a:off x="2651889" y="5951589"/>
              <a:ext cx="768428" cy="2135729"/>
              <a:chOff x="7838129" y="-1874544"/>
              <a:chExt cx="3447658" cy="9582239"/>
            </a:xfrm>
          </p:grpSpPr>
          <p:sp>
            <p:nvSpPr>
              <p:cNvPr id="12" name="Параллелограмм 11">
                <a:extLst>
                  <a:ext uri="{FF2B5EF4-FFF2-40B4-BE49-F238E27FC236}">
                    <a16:creationId xmlns:a16="http://schemas.microsoft.com/office/drawing/2014/main" xmlns="" id="{88EC117B-1E0E-0E27-9445-77E14D2571CD}"/>
                  </a:ext>
                </a:extLst>
              </p:cNvPr>
              <p:cNvSpPr/>
              <p:nvPr/>
            </p:nvSpPr>
            <p:spPr>
              <a:xfrm rot="5400000" flipH="1">
                <a:off x="8344500" y="4766408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5875">
                <a:solidFill>
                  <a:srgbClr val="ED1C24">
                    <a:alpha val="3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  <p:sp>
            <p:nvSpPr>
              <p:cNvPr id="13" name="Параллелограмм 12">
                <a:extLst>
                  <a:ext uri="{FF2B5EF4-FFF2-40B4-BE49-F238E27FC236}">
                    <a16:creationId xmlns:a16="http://schemas.microsoft.com/office/drawing/2014/main" xmlns="" id="{7D877B99-7B2B-A2FC-01E4-C52749AA11E9}"/>
                  </a:ext>
                </a:extLst>
              </p:cNvPr>
              <p:cNvSpPr/>
              <p:nvPr/>
            </p:nvSpPr>
            <p:spPr>
              <a:xfrm rot="16200000">
                <a:off x="6610425" y="2100829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5875">
                <a:solidFill>
                  <a:srgbClr val="ED1C24">
                    <a:alpha val="3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  <p:sp>
            <p:nvSpPr>
              <p:cNvPr id="14" name="Параллелограмм 13">
                <a:extLst>
                  <a:ext uri="{FF2B5EF4-FFF2-40B4-BE49-F238E27FC236}">
                    <a16:creationId xmlns:a16="http://schemas.microsoft.com/office/drawing/2014/main" xmlns="" id="{146A4273-3E09-5902-6774-18E3DFC5FEE0}"/>
                  </a:ext>
                </a:extLst>
              </p:cNvPr>
              <p:cNvSpPr/>
              <p:nvPr/>
            </p:nvSpPr>
            <p:spPr>
              <a:xfrm rot="5400000" flipH="1">
                <a:off x="8344500" y="-646840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5875">
                <a:solidFill>
                  <a:srgbClr val="ED1C24">
                    <a:alpha val="3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</p:grpSp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xmlns="" id="{80CE2A15-E8CA-63D5-ABEE-7A5F33D4D264}"/>
                </a:ext>
              </a:extLst>
            </p:cNvPr>
            <p:cNvGrpSpPr/>
            <p:nvPr userDrawn="1"/>
          </p:nvGrpSpPr>
          <p:grpSpPr>
            <a:xfrm rot="5400000">
              <a:off x="4450353" y="5951589"/>
              <a:ext cx="768428" cy="2135729"/>
              <a:chOff x="7838129" y="-1874544"/>
              <a:chExt cx="3447658" cy="9582239"/>
            </a:xfrm>
          </p:grpSpPr>
          <p:sp>
            <p:nvSpPr>
              <p:cNvPr id="16" name="Параллелограмм 15">
                <a:extLst>
                  <a:ext uri="{FF2B5EF4-FFF2-40B4-BE49-F238E27FC236}">
                    <a16:creationId xmlns:a16="http://schemas.microsoft.com/office/drawing/2014/main" xmlns="" id="{B96FE849-19F2-38E8-6792-EEA67AB94D14}"/>
                  </a:ext>
                </a:extLst>
              </p:cNvPr>
              <p:cNvSpPr/>
              <p:nvPr/>
            </p:nvSpPr>
            <p:spPr>
              <a:xfrm rot="5400000" flipH="1">
                <a:off x="8344500" y="4766408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5875">
                <a:solidFill>
                  <a:srgbClr val="ED1C24">
                    <a:alpha val="3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  <p:sp>
            <p:nvSpPr>
              <p:cNvPr id="17" name="Параллелограмм 16">
                <a:extLst>
                  <a:ext uri="{FF2B5EF4-FFF2-40B4-BE49-F238E27FC236}">
                    <a16:creationId xmlns:a16="http://schemas.microsoft.com/office/drawing/2014/main" xmlns="" id="{51692609-1D08-263C-6E38-0A3E8DB0D5C2}"/>
                  </a:ext>
                </a:extLst>
              </p:cNvPr>
              <p:cNvSpPr/>
              <p:nvPr/>
            </p:nvSpPr>
            <p:spPr>
              <a:xfrm rot="16200000">
                <a:off x="6610425" y="2100829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5875">
                <a:solidFill>
                  <a:srgbClr val="ED1C24">
                    <a:alpha val="3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  <p:sp>
            <p:nvSpPr>
              <p:cNvPr id="18" name="Параллелограмм 17">
                <a:extLst>
                  <a:ext uri="{FF2B5EF4-FFF2-40B4-BE49-F238E27FC236}">
                    <a16:creationId xmlns:a16="http://schemas.microsoft.com/office/drawing/2014/main" xmlns="" id="{1B8579AE-4C71-E869-7D09-4E6E2B5D240C}"/>
                  </a:ext>
                </a:extLst>
              </p:cNvPr>
              <p:cNvSpPr/>
              <p:nvPr/>
            </p:nvSpPr>
            <p:spPr>
              <a:xfrm rot="5400000" flipH="1">
                <a:off x="8344500" y="-646840"/>
                <a:ext cx="4168991" cy="1713583"/>
              </a:xfrm>
              <a:prstGeom prst="parallelogram">
                <a:avLst>
                  <a:gd name="adj" fmla="val 102443"/>
                </a:avLst>
              </a:prstGeom>
              <a:noFill/>
              <a:ln w="15875">
                <a:solidFill>
                  <a:srgbClr val="ED1C24">
                    <a:alpha val="3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5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539754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118995"/>
            <a:ext cx="10641696" cy="7153692"/>
            <a:chOff x="0" y="68"/>
            <a:chExt cx="5733" cy="4088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hidden">
            <a:xfrm rot="-5400000">
              <a:off x="195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" name="Line 4"/>
            <p:cNvSpPr>
              <a:spLocks noChangeShapeType="1"/>
            </p:cNvSpPr>
            <p:nvPr/>
          </p:nvSpPr>
          <p:spPr bwMode="hidden">
            <a:xfrm rot="-5400000">
              <a:off x="195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hidden">
            <a:xfrm rot="-5400000">
              <a:off x="195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hidden">
            <a:xfrm rot="-5400000">
              <a:off x="195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hidden">
            <a:xfrm rot="-5400000">
              <a:off x="195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hidden">
            <a:xfrm rot="-5400000">
              <a:off x="195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hidden">
            <a:xfrm rot="-5400000">
              <a:off x="195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hidden">
            <a:xfrm rot="-5400000">
              <a:off x="195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hidden">
            <a:xfrm>
              <a:off x="483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hidden">
            <a:xfrm>
              <a:off x="984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hidden">
            <a:xfrm>
              <a:off x="984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hidden">
            <a:xfrm>
              <a:off x="483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hidden">
            <a:xfrm rot="-5400000">
              <a:off x="734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hidden">
            <a:xfrm rot="-5400000">
              <a:off x="1263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hidden">
            <a:xfrm rot="-5400000">
              <a:off x="1263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hidden">
            <a:xfrm rot="-5400000">
              <a:off x="734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hidden">
            <a:xfrm>
              <a:off x="483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hidden">
            <a:xfrm>
              <a:off x="984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hidden">
            <a:xfrm>
              <a:off x="984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hidden">
            <a:xfrm>
              <a:off x="483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hidden">
            <a:xfrm rot="-5400000">
              <a:off x="734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hidden">
            <a:xfrm rot="-5400000">
              <a:off x="1263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hidden">
            <a:xfrm rot="-5400000">
              <a:off x="1263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hidden">
            <a:xfrm rot="-5400000">
              <a:off x="734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hidden">
            <a:xfrm>
              <a:off x="483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hidden">
            <a:xfrm>
              <a:off x="984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hidden">
            <a:xfrm>
              <a:off x="984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hidden">
            <a:xfrm>
              <a:off x="483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33" name="Line 31"/>
            <p:cNvSpPr>
              <a:spLocks noChangeShapeType="1"/>
            </p:cNvSpPr>
            <p:nvPr/>
          </p:nvSpPr>
          <p:spPr bwMode="hidden">
            <a:xfrm rot="-5400000">
              <a:off x="734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hidden">
            <a:xfrm rot="-5400000">
              <a:off x="1263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35" name="Line 33"/>
            <p:cNvSpPr>
              <a:spLocks noChangeShapeType="1"/>
            </p:cNvSpPr>
            <p:nvPr/>
          </p:nvSpPr>
          <p:spPr bwMode="hidden">
            <a:xfrm rot="-5400000">
              <a:off x="1263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hidden">
            <a:xfrm rot="-5400000">
              <a:off x="734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hidden">
            <a:xfrm>
              <a:off x="483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hidden">
            <a:xfrm>
              <a:off x="984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hidden">
            <a:xfrm>
              <a:off x="984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hidden">
            <a:xfrm>
              <a:off x="483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41" name="Line 39"/>
            <p:cNvSpPr>
              <a:spLocks noChangeShapeType="1"/>
            </p:cNvSpPr>
            <p:nvPr/>
          </p:nvSpPr>
          <p:spPr bwMode="hidden">
            <a:xfrm rot="-5400000">
              <a:off x="734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hidden">
            <a:xfrm rot="-5400000">
              <a:off x="1263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hidden">
            <a:xfrm rot="-5400000">
              <a:off x="1263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hidden">
            <a:xfrm rot="-5400000">
              <a:off x="734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hidden">
            <a:xfrm>
              <a:off x="1551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hidden">
            <a:xfrm>
              <a:off x="2052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hidden">
            <a:xfrm>
              <a:off x="2052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hidden">
            <a:xfrm>
              <a:off x="1551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hidden">
            <a:xfrm rot="-5400000">
              <a:off x="1802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hidden">
            <a:xfrm rot="-5400000">
              <a:off x="2331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51" name="Line 49"/>
            <p:cNvSpPr>
              <a:spLocks noChangeShapeType="1"/>
            </p:cNvSpPr>
            <p:nvPr/>
          </p:nvSpPr>
          <p:spPr bwMode="hidden">
            <a:xfrm rot="-5400000">
              <a:off x="2331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hidden">
            <a:xfrm rot="-5400000">
              <a:off x="1802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hidden">
            <a:xfrm>
              <a:off x="1551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hidden">
            <a:xfrm>
              <a:off x="2052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hidden">
            <a:xfrm>
              <a:off x="2052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hidden">
            <a:xfrm>
              <a:off x="1551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57" name="Line 55"/>
            <p:cNvSpPr>
              <a:spLocks noChangeShapeType="1"/>
            </p:cNvSpPr>
            <p:nvPr/>
          </p:nvSpPr>
          <p:spPr bwMode="hidden">
            <a:xfrm rot="-5400000">
              <a:off x="1802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58" name="Line 56"/>
            <p:cNvSpPr>
              <a:spLocks noChangeShapeType="1"/>
            </p:cNvSpPr>
            <p:nvPr/>
          </p:nvSpPr>
          <p:spPr bwMode="hidden">
            <a:xfrm rot="-5400000">
              <a:off x="2331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hidden">
            <a:xfrm rot="-5400000">
              <a:off x="2331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hidden">
            <a:xfrm rot="-5400000">
              <a:off x="1802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hidden">
            <a:xfrm>
              <a:off x="1551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hidden">
            <a:xfrm>
              <a:off x="2052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hidden">
            <a:xfrm>
              <a:off x="2052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hidden">
            <a:xfrm>
              <a:off x="1551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5" name="Line 63"/>
            <p:cNvSpPr>
              <a:spLocks noChangeShapeType="1"/>
            </p:cNvSpPr>
            <p:nvPr/>
          </p:nvSpPr>
          <p:spPr bwMode="hidden">
            <a:xfrm rot="-5400000">
              <a:off x="1802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6" name="Line 64"/>
            <p:cNvSpPr>
              <a:spLocks noChangeShapeType="1"/>
            </p:cNvSpPr>
            <p:nvPr/>
          </p:nvSpPr>
          <p:spPr bwMode="hidden">
            <a:xfrm rot="-5400000">
              <a:off x="2331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7" name="Line 65"/>
            <p:cNvSpPr>
              <a:spLocks noChangeShapeType="1"/>
            </p:cNvSpPr>
            <p:nvPr/>
          </p:nvSpPr>
          <p:spPr bwMode="hidden">
            <a:xfrm rot="-5400000">
              <a:off x="2331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hidden">
            <a:xfrm rot="-5400000">
              <a:off x="1802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69" name="Line 67"/>
            <p:cNvSpPr>
              <a:spLocks noChangeShapeType="1"/>
            </p:cNvSpPr>
            <p:nvPr/>
          </p:nvSpPr>
          <p:spPr bwMode="hidden">
            <a:xfrm>
              <a:off x="1551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0" name="Line 68"/>
            <p:cNvSpPr>
              <a:spLocks noChangeShapeType="1"/>
            </p:cNvSpPr>
            <p:nvPr/>
          </p:nvSpPr>
          <p:spPr bwMode="hidden">
            <a:xfrm>
              <a:off x="2052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1" name="Line 69"/>
            <p:cNvSpPr>
              <a:spLocks noChangeShapeType="1"/>
            </p:cNvSpPr>
            <p:nvPr/>
          </p:nvSpPr>
          <p:spPr bwMode="hidden">
            <a:xfrm>
              <a:off x="2052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2" name="Line 70"/>
            <p:cNvSpPr>
              <a:spLocks noChangeShapeType="1"/>
            </p:cNvSpPr>
            <p:nvPr/>
          </p:nvSpPr>
          <p:spPr bwMode="hidden">
            <a:xfrm>
              <a:off x="1551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3" name="Line 71"/>
            <p:cNvSpPr>
              <a:spLocks noChangeShapeType="1"/>
            </p:cNvSpPr>
            <p:nvPr/>
          </p:nvSpPr>
          <p:spPr bwMode="hidden">
            <a:xfrm rot="-5400000">
              <a:off x="1802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4" name="Line 72"/>
            <p:cNvSpPr>
              <a:spLocks noChangeShapeType="1"/>
            </p:cNvSpPr>
            <p:nvPr/>
          </p:nvSpPr>
          <p:spPr bwMode="hidden">
            <a:xfrm rot="-5400000">
              <a:off x="2331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5" name="Line 73"/>
            <p:cNvSpPr>
              <a:spLocks noChangeShapeType="1"/>
            </p:cNvSpPr>
            <p:nvPr/>
          </p:nvSpPr>
          <p:spPr bwMode="hidden">
            <a:xfrm rot="-5400000">
              <a:off x="2331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6" name="Line 74"/>
            <p:cNvSpPr>
              <a:spLocks noChangeShapeType="1"/>
            </p:cNvSpPr>
            <p:nvPr/>
          </p:nvSpPr>
          <p:spPr bwMode="hidden">
            <a:xfrm rot="-5400000">
              <a:off x="1802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7" name="Line 75"/>
            <p:cNvSpPr>
              <a:spLocks noChangeShapeType="1"/>
            </p:cNvSpPr>
            <p:nvPr/>
          </p:nvSpPr>
          <p:spPr bwMode="hidden">
            <a:xfrm>
              <a:off x="2619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8" name="Line 76"/>
            <p:cNvSpPr>
              <a:spLocks noChangeShapeType="1"/>
            </p:cNvSpPr>
            <p:nvPr/>
          </p:nvSpPr>
          <p:spPr bwMode="hidden">
            <a:xfrm>
              <a:off x="3120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79" name="Line 77"/>
            <p:cNvSpPr>
              <a:spLocks noChangeShapeType="1"/>
            </p:cNvSpPr>
            <p:nvPr/>
          </p:nvSpPr>
          <p:spPr bwMode="hidden">
            <a:xfrm>
              <a:off x="3120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0" name="Line 78"/>
            <p:cNvSpPr>
              <a:spLocks noChangeShapeType="1"/>
            </p:cNvSpPr>
            <p:nvPr/>
          </p:nvSpPr>
          <p:spPr bwMode="hidden">
            <a:xfrm>
              <a:off x="2619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1" name="Line 79"/>
            <p:cNvSpPr>
              <a:spLocks noChangeShapeType="1"/>
            </p:cNvSpPr>
            <p:nvPr/>
          </p:nvSpPr>
          <p:spPr bwMode="hidden">
            <a:xfrm rot="-5400000">
              <a:off x="2870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2" name="Line 80"/>
            <p:cNvSpPr>
              <a:spLocks noChangeShapeType="1"/>
            </p:cNvSpPr>
            <p:nvPr/>
          </p:nvSpPr>
          <p:spPr bwMode="hidden">
            <a:xfrm rot="-5400000">
              <a:off x="3399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3" name="Line 81"/>
            <p:cNvSpPr>
              <a:spLocks noChangeShapeType="1"/>
            </p:cNvSpPr>
            <p:nvPr/>
          </p:nvSpPr>
          <p:spPr bwMode="hidden">
            <a:xfrm rot="-5400000">
              <a:off x="3399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4" name="Line 82"/>
            <p:cNvSpPr>
              <a:spLocks noChangeShapeType="1"/>
            </p:cNvSpPr>
            <p:nvPr/>
          </p:nvSpPr>
          <p:spPr bwMode="hidden">
            <a:xfrm rot="-5400000">
              <a:off x="2870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hidden">
            <a:xfrm>
              <a:off x="2619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6" name="Line 84"/>
            <p:cNvSpPr>
              <a:spLocks noChangeShapeType="1"/>
            </p:cNvSpPr>
            <p:nvPr/>
          </p:nvSpPr>
          <p:spPr bwMode="hidden">
            <a:xfrm>
              <a:off x="3120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7" name="Line 85"/>
            <p:cNvSpPr>
              <a:spLocks noChangeShapeType="1"/>
            </p:cNvSpPr>
            <p:nvPr/>
          </p:nvSpPr>
          <p:spPr bwMode="hidden">
            <a:xfrm>
              <a:off x="3120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8" name="Line 86"/>
            <p:cNvSpPr>
              <a:spLocks noChangeShapeType="1"/>
            </p:cNvSpPr>
            <p:nvPr/>
          </p:nvSpPr>
          <p:spPr bwMode="hidden">
            <a:xfrm>
              <a:off x="2619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89" name="Line 87"/>
            <p:cNvSpPr>
              <a:spLocks noChangeShapeType="1"/>
            </p:cNvSpPr>
            <p:nvPr/>
          </p:nvSpPr>
          <p:spPr bwMode="hidden">
            <a:xfrm rot="-5400000">
              <a:off x="2870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0" name="Line 88"/>
            <p:cNvSpPr>
              <a:spLocks noChangeShapeType="1"/>
            </p:cNvSpPr>
            <p:nvPr/>
          </p:nvSpPr>
          <p:spPr bwMode="hidden">
            <a:xfrm rot="-5400000">
              <a:off x="3399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1" name="Line 89"/>
            <p:cNvSpPr>
              <a:spLocks noChangeShapeType="1"/>
            </p:cNvSpPr>
            <p:nvPr/>
          </p:nvSpPr>
          <p:spPr bwMode="hidden">
            <a:xfrm rot="-5400000">
              <a:off x="3399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2" name="Line 90"/>
            <p:cNvSpPr>
              <a:spLocks noChangeShapeType="1"/>
            </p:cNvSpPr>
            <p:nvPr/>
          </p:nvSpPr>
          <p:spPr bwMode="hidden">
            <a:xfrm rot="-5400000">
              <a:off x="2870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3" name="Line 91"/>
            <p:cNvSpPr>
              <a:spLocks noChangeShapeType="1"/>
            </p:cNvSpPr>
            <p:nvPr/>
          </p:nvSpPr>
          <p:spPr bwMode="hidden">
            <a:xfrm>
              <a:off x="2619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4" name="Line 92"/>
            <p:cNvSpPr>
              <a:spLocks noChangeShapeType="1"/>
            </p:cNvSpPr>
            <p:nvPr/>
          </p:nvSpPr>
          <p:spPr bwMode="hidden">
            <a:xfrm>
              <a:off x="3120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5" name="Line 93"/>
            <p:cNvSpPr>
              <a:spLocks noChangeShapeType="1"/>
            </p:cNvSpPr>
            <p:nvPr/>
          </p:nvSpPr>
          <p:spPr bwMode="hidden">
            <a:xfrm>
              <a:off x="3120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6" name="Line 94"/>
            <p:cNvSpPr>
              <a:spLocks noChangeShapeType="1"/>
            </p:cNvSpPr>
            <p:nvPr/>
          </p:nvSpPr>
          <p:spPr bwMode="hidden">
            <a:xfrm>
              <a:off x="2619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7" name="Line 95"/>
            <p:cNvSpPr>
              <a:spLocks noChangeShapeType="1"/>
            </p:cNvSpPr>
            <p:nvPr/>
          </p:nvSpPr>
          <p:spPr bwMode="hidden">
            <a:xfrm rot="-5400000">
              <a:off x="2870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8" name="Line 96"/>
            <p:cNvSpPr>
              <a:spLocks noChangeShapeType="1"/>
            </p:cNvSpPr>
            <p:nvPr/>
          </p:nvSpPr>
          <p:spPr bwMode="hidden">
            <a:xfrm rot="-5400000">
              <a:off x="3399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99" name="Line 97"/>
            <p:cNvSpPr>
              <a:spLocks noChangeShapeType="1"/>
            </p:cNvSpPr>
            <p:nvPr/>
          </p:nvSpPr>
          <p:spPr bwMode="hidden">
            <a:xfrm rot="-5400000">
              <a:off x="3399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0" name="Line 98"/>
            <p:cNvSpPr>
              <a:spLocks noChangeShapeType="1"/>
            </p:cNvSpPr>
            <p:nvPr/>
          </p:nvSpPr>
          <p:spPr bwMode="hidden">
            <a:xfrm rot="-5400000">
              <a:off x="2870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1" name="Line 99"/>
            <p:cNvSpPr>
              <a:spLocks noChangeShapeType="1"/>
            </p:cNvSpPr>
            <p:nvPr/>
          </p:nvSpPr>
          <p:spPr bwMode="hidden">
            <a:xfrm>
              <a:off x="2619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2" name="Line 100"/>
            <p:cNvSpPr>
              <a:spLocks noChangeShapeType="1"/>
            </p:cNvSpPr>
            <p:nvPr/>
          </p:nvSpPr>
          <p:spPr bwMode="hidden">
            <a:xfrm>
              <a:off x="3120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3" name="Line 101"/>
            <p:cNvSpPr>
              <a:spLocks noChangeShapeType="1"/>
            </p:cNvSpPr>
            <p:nvPr/>
          </p:nvSpPr>
          <p:spPr bwMode="hidden">
            <a:xfrm>
              <a:off x="3120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4" name="Line 102"/>
            <p:cNvSpPr>
              <a:spLocks noChangeShapeType="1"/>
            </p:cNvSpPr>
            <p:nvPr/>
          </p:nvSpPr>
          <p:spPr bwMode="hidden">
            <a:xfrm>
              <a:off x="2619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5" name="Line 103"/>
            <p:cNvSpPr>
              <a:spLocks noChangeShapeType="1"/>
            </p:cNvSpPr>
            <p:nvPr/>
          </p:nvSpPr>
          <p:spPr bwMode="hidden">
            <a:xfrm rot="-5400000">
              <a:off x="2870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6" name="Line 104"/>
            <p:cNvSpPr>
              <a:spLocks noChangeShapeType="1"/>
            </p:cNvSpPr>
            <p:nvPr/>
          </p:nvSpPr>
          <p:spPr bwMode="hidden">
            <a:xfrm rot="-5400000">
              <a:off x="3399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7" name="Line 105"/>
            <p:cNvSpPr>
              <a:spLocks noChangeShapeType="1"/>
            </p:cNvSpPr>
            <p:nvPr/>
          </p:nvSpPr>
          <p:spPr bwMode="hidden">
            <a:xfrm rot="-5400000">
              <a:off x="3399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8" name="Line 106"/>
            <p:cNvSpPr>
              <a:spLocks noChangeShapeType="1"/>
            </p:cNvSpPr>
            <p:nvPr/>
          </p:nvSpPr>
          <p:spPr bwMode="hidden">
            <a:xfrm rot="-5400000">
              <a:off x="2870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09" name="Line 107"/>
            <p:cNvSpPr>
              <a:spLocks noChangeShapeType="1"/>
            </p:cNvSpPr>
            <p:nvPr/>
          </p:nvSpPr>
          <p:spPr bwMode="hidden">
            <a:xfrm>
              <a:off x="3687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0" name="Line 108"/>
            <p:cNvSpPr>
              <a:spLocks noChangeShapeType="1"/>
            </p:cNvSpPr>
            <p:nvPr/>
          </p:nvSpPr>
          <p:spPr bwMode="hidden">
            <a:xfrm>
              <a:off x="4188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1" name="Line 109"/>
            <p:cNvSpPr>
              <a:spLocks noChangeShapeType="1"/>
            </p:cNvSpPr>
            <p:nvPr/>
          </p:nvSpPr>
          <p:spPr bwMode="hidden">
            <a:xfrm>
              <a:off x="4188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2" name="Line 110"/>
            <p:cNvSpPr>
              <a:spLocks noChangeShapeType="1"/>
            </p:cNvSpPr>
            <p:nvPr/>
          </p:nvSpPr>
          <p:spPr bwMode="hidden">
            <a:xfrm>
              <a:off x="3687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3" name="Line 111"/>
            <p:cNvSpPr>
              <a:spLocks noChangeShapeType="1"/>
            </p:cNvSpPr>
            <p:nvPr/>
          </p:nvSpPr>
          <p:spPr bwMode="hidden">
            <a:xfrm rot="-5400000">
              <a:off x="3938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4" name="Line 112"/>
            <p:cNvSpPr>
              <a:spLocks noChangeShapeType="1"/>
            </p:cNvSpPr>
            <p:nvPr/>
          </p:nvSpPr>
          <p:spPr bwMode="hidden">
            <a:xfrm rot="-5400000">
              <a:off x="4467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5" name="Line 113"/>
            <p:cNvSpPr>
              <a:spLocks noChangeShapeType="1"/>
            </p:cNvSpPr>
            <p:nvPr/>
          </p:nvSpPr>
          <p:spPr bwMode="hidden">
            <a:xfrm rot="-5400000">
              <a:off x="4467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6" name="Line 114"/>
            <p:cNvSpPr>
              <a:spLocks noChangeShapeType="1"/>
            </p:cNvSpPr>
            <p:nvPr/>
          </p:nvSpPr>
          <p:spPr bwMode="hidden">
            <a:xfrm rot="-5400000">
              <a:off x="3938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7" name="Line 115"/>
            <p:cNvSpPr>
              <a:spLocks noChangeShapeType="1"/>
            </p:cNvSpPr>
            <p:nvPr/>
          </p:nvSpPr>
          <p:spPr bwMode="hidden">
            <a:xfrm>
              <a:off x="3687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8" name="Line 116"/>
            <p:cNvSpPr>
              <a:spLocks noChangeShapeType="1"/>
            </p:cNvSpPr>
            <p:nvPr/>
          </p:nvSpPr>
          <p:spPr bwMode="hidden">
            <a:xfrm>
              <a:off x="4188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19" name="Line 117"/>
            <p:cNvSpPr>
              <a:spLocks noChangeShapeType="1"/>
            </p:cNvSpPr>
            <p:nvPr/>
          </p:nvSpPr>
          <p:spPr bwMode="hidden">
            <a:xfrm>
              <a:off x="4188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0" name="Line 118"/>
            <p:cNvSpPr>
              <a:spLocks noChangeShapeType="1"/>
            </p:cNvSpPr>
            <p:nvPr/>
          </p:nvSpPr>
          <p:spPr bwMode="hidden">
            <a:xfrm>
              <a:off x="3687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1" name="Line 119"/>
            <p:cNvSpPr>
              <a:spLocks noChangeShapeType="1"/>
            </p:cNvSpPr>
            <p:nvPr/>
          </p:nvSpPr>
          <p:spPr bwMode="hidden">
            <a:xfrm rot="-5400000">
              <a:off x="3938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2" name="Line 120"/>
            <p:cNvSpPr>
              <a:spLocks noChangeShapeType="1"/>
            </p:cNvSpPr>
            <p:nvPr/>
          </p:nvSpPr>
          <p:spPr bwMode="hidden">
            <a:xfrm rot="-5400000">
              <a:off x="4467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3" name="Line 121"/>
            <p:cNvSpPr>
              <a:spLocks noChangeShapeType="1"/>
            </p:cNvSpPr>
            <p:nvPr/>
          </p:nvSpPr>
          <p:spPr bwMode="hidden">
            <a:xfrm rot="-5400000">
              <a:off x="4467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4" name="Line 122"/>
            <p:cNvSpPr>
              <a:spLocks noChangeShapeType="1"/>
            </p:cNvSpPr>
            <p:nvPr/>
          </p:nvSpPr>
          <p:spPr bwMode="hidden">
            <a:xfrm rot="-5400000">
              <a:off x="3938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5" name="Line 123"/>
            <p:cNvSpPr>
              <a:spLocks noChangeShapeType="1"/>
            </p:cNvSpPr>
            <p:nvPr/>
          </p:nvSpPr>
          <p:spPr bwMode="hidden">
            <a:xfrm>
              <a:off x="3687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6" name="Line 124"/>
            <p:cNvSpPr>
              <a:spLocks noChangeShapeType="1"/>
            </p:cNvSpPr>
            <p:nvPr/>
          </p:nvSpPr>
          <p:spPr bwMode="hidden">
            <a:xfrm>
              <a:off x="4188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7" name="Line 125"/>
            <p:cNvSpPr>
              <a:spLocks noChangeShapeType="1"/>
            </p:cNvSpPr>
            <p:nvPr/>
          </p:nvSpPr>
          <p:spPr bwMode="hidden">
            <a:xfrm>
              <a:off x="4188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8" name="Line 126"/>
            <p:cNvSpPr>
              <a:spLocks noChangeShapeType="1"/>
            </p:cNvSpPr>
            <p:nvPr/>
          </p:nvSpPr>
          <p:spPr bwMode="hidden">
            <a:xfrm>
              <a:off x="3687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29" name="Line 127"/>
            <p:cNvSpPr>
              <a:spLocks noChangeShapeType="1"/>
            </p:cNvSpPr>
            <p:nvPr/>
          </p:nvSpPr>
          <p:spPr bwMode="hidden">
            <a:xfrm rot="-5400000">
              <a:off x="3938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0" name="Line 128"/>
            <p:cNvSpPr>
              <a:spLocks noChangeShapeType="1"/>
            </p:cNvSpPr>
            <p:nvPr/>
          </p:nvSpPr>
          <p:spPr bwMode="hidden">
            <a:xfrm rot="-5400000">
              <a:off x="4467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1" name="Line 129"/>
            <p:cNvSpPr>
              <a:spLocks noChangeShapeType="1"/>
            </p:cNvSpPr>
            <p:nvPr/>
          </p:nvSpPr>
          <p:spPr bwMode="hidden">
            <a:xfrm rot="-5400000">
              <a:off x="4467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2" name="Line 130"/>
            <p:cNvSpPr>
              <a:spLocks noChangeShapeType="1"/>
            </p:cNvSpPr>
            <p:nvPr/>
          </p:nvSpPr>
          <p:spPr bwMode="hidden">
            <a:xfrm rot="-5400000">
              <a:off x="3938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3" name="Line 131"/>
            <p:cNvSpPr>
              <a:spLocks noChangeShapeType="1"/>
            </p:cNvSpPr>
            <p:nvPr/>
          </p:nvSpPr>
          <p:spPr bwMode="hidden">
            <a:xfrm>
              <a:off x="3687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4" name="Line 132"/>
            <p:cNvSpPr>
              <a:spLocks noChangeShapeType="1"/>
            </p:cNvSpPr>
            <p:nvPr/>
          </p:nvSpPr>
          <p:spPr bwMode="hidden">
            <a:xfrm>
              <a:off x="4188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5" name="Line 133"/>
            <p:cNvSpPr>
              <a:spLocks noChangeShapeType="1"/>
            </p:cNvSpPr>
            <p:nvPr/>
          </p:nvSpPr>
          <p:spPr bwMode="hidden">
            <a:xfrm>
              <a:off x="4188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6" name="Line 134"/>
            <p:cNvSpPr>
              <a:spLocks noChangeShapeType="1"/>
            </p:cNvSpPr>
            <p:nvPr/>
          </p:nvSpPr>
          <p:spPr bwMode="hidden">
            <a:xfrm>
              <a:off x="3687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7" name="Line 135"/>
            <p:cNvSpPr>
              <a:spLocks noChangeShapeType="1"/>
            </p:cNvSpPr>
            <p:nvPr/>
          </p:nvSpPr>
          <p:spPr bwMode="hidden">
            <a:xfrm rot="-5400000">
              <a:off x="3938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8" name="Line 136"/>
            <p:cNvSpPr>
              <a:spLocks noChangeShapeType="1"/>
            </p:cNvSpPr>
            <p:nvPr/>
          </p:nvSpPr>
          <p:spPr bwMode="hidden">
            <a:xfrm rot="-5400000">
              <a:off x="4467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39" name="Line 137"/>
            <p:cNvSpPr>
              <a:spLocks noChangeShapeType="1"/>
            </p:cNvSpPr>
            <p:nvPr/>
          </p:nvSpPr>
          <p:spPr bwMode="hidden">
            <a:xfrm rot="-5400000">
              <a:off x="4467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0" name="Line 138"/>
            <p:cNvSpPr>
              <a:spLocks noChangeShapeType="1"/>
            </p:cNvSpPr>
            <p:nvPr/>
          </p:nvSpPr>
          <p:spPr bwMode="hidden">
            <a:xfrm rot="-5400000">
              <a:off x="3938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1" name="Line 139"/>
            <p:cNvSpPr>
              <a:spLocks noChangeShapeType="1"/>
            </p:cNvSpPr>
            <p:nvPr/>
          </p:nvSpPr>
          <p:spPr bwMode="hidden">
            <a:xfrm>
              <a:off x="4755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2" name="Line 140"/>
            <p:cNvSpPr>
              <a:spLocks noChangeShapeType="1"/>
            </p:cNvSpPr>
            <p:nvPr/>
          </p:nvSpPr>
          <p:spPr bwMode="hidden">
            <a:xfrm>
              <a:off x="5256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3" name="Line 141"/>
            <p:cNvSpPr>
              <a:spLocks noChangeShapeType="1"/>
            </p:cNvSpPr>
            <p:nvPr/>
          </p:nvSpPr>
          <p:spPr bwMode="hidden">
            <a:xfrm>
              <a:off x="5256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4" name="Line 142"/>
            <p:cNvSpPr>
              <a:spLocks noChangeShapeType="1"/>
            </p:cNvSpPr>
            <p:nvPr/>
          </p:nvSpPr>
          <p:spPr bwMode="hidden">
            <a:xfrm>
              <a:off x="4755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5" name="Line 143"/>
            <p:cNvSpPr>
              <a:spLocks noChangeShapeType="1"/>
            </p:cNvSpPr>
            <p:nvPr/>
          </p:nvSpPr>
          <p:spPr bwMode="hidden">
            <a:xfrm rot="-5400000">
              <a:off x="5006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6" name="Line 144"/>
            <p:cNvSpPr>
              <a:spLocks noChangeShapeType="1"/>
            </p:cNvSpPr>
            <p:nvPr/>
          </p:nvSpPr>
          <p:spPr bwMode="hidden">
            <a:xfrm rot="-5400000">
              <a:off x="5535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7" name="Line 145"/>
            <p:cNvSpPr>
              <a:spLocks noChangeShapeType="1"/>
            </p:cNvSpPr>
            <p:nvPr/>
          </p:nvSpPr>
          <p:spPr bwMode="hidden">
            <a:xfrm rot="-5400000">
              <a:off x="5535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8" name="Line 146"/>
            <p:cNvSpPr>
              <a:spLocks noChangeShapeType="1"/>
            </p:cNvSpPr>
            <p:nvPr/>
          </p:nvSpPr>
          <p:spPr bwMode="hidden">
            <a:xfrm rot="-5400000">
              <a:off x="5006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49" name="Line 147"/>
            <p:cNvSpPr>
              <a:spLocks noChangeShapeType="1"/>
            </p:cNvSpPr>
            <p:nvPr/>
          </p:nvSpPr>
          <p:spPr bwMode="hidden">
            <a:xfrm>
              <a:off x="4755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0" name="Line 148"/>
            <p:cNvSpPr>
              <a:spLocks noChangeShapeType="1"/>
            </p:cNvSpPr>
            <p:nvPr/>
          </p:nvSpPr>
          <p:spPr bwMode="hidden">
            <a:xfrm>
              <a:off x="5256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1" name="Line 149"/>
            <p:cNvSpPr>
              <a:spLocks noChangeShapeType="1"/>
            </p:cNvSpPr>
            <p:nvPr/>
          </p:nvSpPr>
          <p:spPr bwMode="hidden">
            <a:xfrm>
              <a:off x="5256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2" name="Line 150"/>
            <p:cNvSpPr>
              <a:spLocks noChangeShapeType="1"/>
            </p:cNvSpPr>
            <p:nvPr/>
          </p:nvSpPr>
          <p:spPr bwMode="hidden">
            <a:xfrm>
              <a:off x="4755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3" name="Line 151"/>
            <p:cNvSpPr>
              <a:spLocks noChangeShapeType="1"/>
            </p:cNvSpPr>
            <p:nvPr/>
          </p:nvSpPr>
          <p:spPr bwMode="hidden">
            <a:xfrm rot="-5400000">
              <a:off x="5006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4" name="Line 152"/>
            <p:cNvSpPr>
              <a:spLocks noChangeShapeType="1"/>
            </p:cNvSpPr>
            <p:nvPr/>
          </p:nvSpPr>
          <p:spPr bwMode="hidden">
            <a:xfrm rot="-5400000">
              <a:off x="5535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5" name="Line 153"/>
            <p:cNvSpPr>
              <a:spLocks noChangeShapeType="1"/>
            </p:cNvSpPr>
            <p:nvPr/>
          </p:nvSpPr>
          <p:spPr bwMode="hidden">
            <a:xfrm rot="-5400000">
              <a:off x="5535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6" name="Line 154"/>
            <p:cNvSpPr>
              <a:spLocks noChangeShapeType="1"/>
            </p:cNvSpPr>
            <p:nvPr/>
          </p:nvSpPr>
          <p:spPr bwMode="hidden">
            <a:xfrm rot="-5400000">
              <a:off x="5006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7" name="Line 155"/>
            <p:cNvSpPr>
              <a:spLocks noChangeShapeType="1"/>
            </p:cNvSpPr>
            <p:nvPr/>
          </p:nvSpPr>
          <p:spPr bwMode="hidden">
            <a:xfrm>
              <a:off x="4755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8" name="Line 156"/>
            <p:cNvSpPr>
              <a:spLocks noChangeShapeType="1"/>
            </p:cNvSpPr>
            <p:nvPr/>
          </p:nvSpPr>
          <p:spPr bwMode="hidden">
            <a:xfrm>
              <a:off x="5256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59" name="Line 157"/>
            <p:cNvSpPr>
              <a:spLocks noChangeShapeType="1"/>
            </p:cNvSpPr>
            <p:nvPr/>
          </p:nvSpPr>
          <p:spPr bwMode="hidden">
            <a:xfrm>
              <a:off x="5256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0" name="Line 158"/>
            <p:cNvSpPr>
              <a:spLocks noChangeShapeType="1"/>
            </p:cNvSpPr>
            <p:nvPr/>
          </p:nvSpPr>
          <p:spPr bwMode="hidden">
            <a:xfrm>
              <a:off x="4755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1" name="Line 159"/>
            <p:cNvSpPr>
              <a:spLocks noChangeShapeType="1"/>
            </p:cNvSpPr>
            <p:nvPr/>
          </p:nvSpPr>
          <p:spPr bwMode="hidden">
            <a:xfrm rot="-5400000">
              <a:off x="5006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2" name="Line 160"/>
            <p:cNvSpPr>
              <a:spLocks noChangeShapeType="1"/>
            </p:cNvSpPr>
            <p:nvPr/>
          </p:nvSpPr>
          <p:spPr bwMode="hidden">
            <a:xfrm rot="-5400000">
              <a:off x="5535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3" name="Line 161"/>
            <p:cNvSpPr>
              <a:spLocks noChangeShapeType="1"/>
            </p:cNvSpPr>
            <p:nvPr/>
          </p:nvSpPr>
          <p:spPr bwMode="hidden">
            <a:xfrm rot="-5400000">
              <a:off x="5535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4" name="Line 162"/>
            <p:cNvSpPr>
              <a:spLocks noChangeShapeType="1"/>
            </p:cNvSpPr>
            <p:nvPr/>
          </p:nvSpPr>
          <p:spPr bwMode="hidden">
            <a:xfrm rot="-5400000">
              <a:off x="5006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5" name="Line 163"/>
            <p:cNvSpPr>
              <a:spLocks noChangeShapeType="1"/>
            </p:cNvSpPr>
            <p:nvPr/>
          </p:nvSpPr>
          <p:spPr bwMode="hidden">
            <a:xfrm>
              <a:off x="4755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6" name="Line 164"/>
            <p:cNvSpPr>
              <a:spLocks noChangeShapeType="1"/>
            </p:cNvSpPr>
            <p:nvPr/>
          </p:nvSpPr>
          <p:spPr bwMode="hidden">
            <a:xfrm>
              <a:off x="5256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7" name="Line 165"/>
            <p:cNvSpPr>
              <a:spLocks noChangeShapeType="1"/>
            </p:cNvSpPr>
            <p:nvPr/>
          </p:nvSpPr>
          <p:spPr bwMode="hidden">
            <a:xfrm>
              <a:off x="5256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8" name="Line 166"/>
            <p:cNvSpPr>
              <a:spLocks noChangeShapeType="1"/>
            </p:cNvSpPr>
            <p:nvPr/>
          </p:nvSpPr>
          <p:spPr bwMode="hidden">
            <a:xfrm>
              <a:off x="4755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69" name="Line 167"/>
            <p:cNvSpPr>
              <a:spLocks noChangeShapeType="1"/>
            </p:cNvSpPr>
            <p:nvPr/>
          </p:nvSpPr>
          <p:spPr bwMode="hidden">
            <a:xfrm rot="-5400000">
              <a:off x="5006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0" name="Line 168"/>
            <p:cNvSpPr>
              <a:spLocks noChangeShapeType="1"/>
            </p:cNvSpPr>
            <p:nvPr/>
          </p:nvSpPr>
          <p:spPr bwMode="hidden">
            <a:xfrm rot="-5400000">
              <a:off x="5535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1" name="Line 169"/>
            <p:cNvSpPr>
              <a:spLocks noChangeShapeType="1"/>
            </p:cNvSpPr>
            <p:nvPr/>
          </p:nvSpPr>
          <p:spPr bwMode="hidden">
            <a:xfrm rot="-5400000">
              <a:off x="5535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2" name="Line 170"/>
            <p:cNvSpPr>
              <a:spLocks noChangeShapeType="1"/>
            </p:cNvSpPr>
            <p:nvPr/>
          </p:nvSpPr>
          <p:spPr bwMode="hidden">
            <a:xfrm rot="-5400000">
              <a:off x="5006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3" name="Line 171"/>
            <p:cNvSpPr>
              <a:spLocks noChangeShapeType="1"/>
            </p:cNvSpPr>
            <p:nvPr/>
          </p:nvSpPr>
          <p:spPr bwMode="hidden">
            <a:xfrm rot="-5400000">
              <a:off x="198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4" name="Line 172"/>
            <p:cNvSpPr>
              <a:spLocks noChangeShapeType="1"/>
            </p:cNvSpPr>
            <p:nvPr/>
          </p:nvSpPr>
          <p:spPr bwMode="hidden">
            <a:xfrm rot="-5400000">
              <a:off x="737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5" name="Line 173"/>
            <p:cNvSpPr>
              <a:spLocks noChangeShapeType="1"/>
            </p:cNvSpPr>
            <p:nvPr/>
          </p:nvSpPr>
          <p:spPr bwMode="hidden">
            <a:xfrm rot="-5400000">
              <a:off x="1266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6" name="Line 174"/>
            <p:cNvSpPr>
              <a:spLocks noChangeShapeType="1"/>
            </p:cNvSpPr>
            <p:nvPr/>
          </p:nvSpPr>
          <p:spPr bwMode="hidden">
            <a:xfrm rot="-5400000">
              <a:off x="1805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7" name="Line 175"/>
            <p:cNvSpPr>
              <a:spLocks noChangeShapeType="1"/>
            </p:cNvSpPr>
            <p:nvPr/>
          </p:nvSpPr>
          <p:spPr bwMode="hidden">
            <a:xfrm rot="-5400000">
              <a:off x="2334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8" name="Line 176"/>
            <p:cNvSpPr>
              <a:spLocks noChangeShapeType="1"/>
            </p:cNvSpPr>
            <p:nvPr/>
          </p:nvSpPr>
          <p:spPr bwMode="hidden">
            <a:xfrm rot="-5400000">
              <a:off x="2873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79" name="Line 177"/>
            <p:cNvSpPr>
              <a:spLocks noChangeShapeType="1"/>
            </p:cNvSpPr>
            <p:nvPr/>
          </p:nvSpPr>
          <p:spPr bwMode="hidden">
            <a:xfrm rot="-5400000">
              <a:off x="3402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80" name="Line 178"/>
            <p:cNvSpPr>
              <a:spLocks noChangeShapeType="1"/>
            </p:cNvSpPr>
            <p:nvPr/>
          </p:nvSpPr>
          <p:spPr bwMode="hidden">
            <a:xfrm rot="-5400000">
              <a:off x="3941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81" name="Line 179"/>
            <p:cNvSpPr>
              <a:spLocks noChangeShapeType="1"/>
            </p:cNvSpPr>
            <p:nvPr/>
          </p:nvSpPr>
          <p:spPr bwMode="hidden">
            <a:xfrm rot="-5400000">
              <a:off x="4470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82" name="Line 180"/>
            <p:cNvSpPr>
              <a:spLocks noChangeShapeType="1"/>
            </p:cNvSpPr>
            <p:nvPr/>
          </p:nvSpPr>
          <p:spPr bwMode="hidden">
            <a:xfrm rot="-5400000">
              <a:off x="5009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  <p:sp>
          <p:nvSpPr>
            <p:cNvPr id="183" name="Line 181"/>
            <p:cNvSpPr>
              <a:spLocks noChangeShapeType="1"/>
            </p:cNvSpPr>
            <p:nvPr/>
          </p:nvSpPr>
          <p:spPr bwMode="hidden">
            <a:xfrm rot="-5400000">
              <a:off x="5538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8383AD"/>
                </a:solidFill>
                <a:latin typeface="Arial" charset="0"/>
                <a:cs typeface="Arial"/>
                <a:sym typeface="Arial"/>
              </a:endParaRPr>
            </a:p>
          </p:txBody>
        </p:sp>
      </p:grpSp>
      <p:grpSp>
        <p:nvGrpSpPr>
          <p:cNvPr id="184" name="Group 182"/>
          <p:cNvGrpSpPr>
            <a:grpSpLocks/>
          </p:cNvGrpSpPr>
          <p:nvPr/>
        </p:nvGrpSpPr>
        <p:grpSpPr bwMode="auto">
          <a:xfrm>
            <a:off x="623689" y="2099910"/>
            <a:ext cx="9444435" cy="1847921"/>
            <a:chOff x="336" y="1200"/>
            <a:chExt cx="5088" cy="1056"/>
          </a:xfrm>
        </p:grpSpPr>
        <p:sp>
          <p:nvSpPr>
            <p:cNvPr id="185" name="Rectangle 183"/>
            <p:cNvSpPr>
              <a:spLocks noChangeArrowheads="1"/>
            </p:cNvSpPr>
            <p:nvPr/>
          </p:nvSpPr>
          <p:spPr bwMode="auto">
            <a:xfrm>
              <a:off x="2880" y="1200"/>
              <a:ext cx="2544" cy="5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86" name="Rectangle 184"/>
            <p:cNvSpPr>
              <a:spLocks noChangeArrowheads="1"/>
            </p:cNvSpPr>
            <p:nvPr/>
          </p:nvSpPr>
          <p:spPr bwMode="auto">
            <a:xfrm>
              <a:off x="2880" y="1728"/>
              <a:ext cx="2544" cy="52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87" name="Rectangle 185"/>
            <p:cNvSpPr>
              <a:spLocks noChangeArrowheads="1"/>
            </p:cNvSpPr>
            <p:nvPr/>
          </p:nvSpPr>
          <p:spPr bwMode="auto">
            <a:xfrm>
              <a:off x="336" y="1728"/>
              <a:ext cx="2544" cy="52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88" name="Rectangle 186"/>
            <p:cNvSpPr>
              <a:spLocks noChangeArrowheads="1"/>
            </p:cNvSpPr>
            <p:nvPr/>
          </p:nvSpPr>
          <p:spPr bwMode="auto">
            <a:xfrm>
              <a:off x="336" y="1200"/>
              <a:ext cx="2544" cy="5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89" name="Rectangle 187"/>
            <p:cNvSpPr>
              <a:spLocks noChangeArrowheads="1"/>
            </p:cNvSpPr>
            <p:nvPr/>
          </p:nvSpPr>
          <p:spPr bwMode="white">
            <a:xfrm>
              <a:off x="432" y="1296"/>
              <a:ext cx="4896" cy="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90" name="Group 193"/>
          <p:cNvGrpSpPr>
            <a:grpSpLocks/>
          </p:cNvGrpSpPr>
          <p:nvPr/>
        </p:nvGrpSpPr>
        <p:grpSpPr bwMode="auto">
          <a:xfrm>
            <a:off x="356394" y="7477429"/>
            <a:ext cx="9889927" cy="82246"/>
            <a:chOff x="192" y="4273"/>
            <a:chExt cx="5328" cy="47"/>
          </a:xfrm>
        </p:grpSpPr>
        <p:sp>
          <p:nvSpPr>
            <p:cNvPr id="191" name="Rectangle 194"/>
            <p:cNvSpPr>
              <a:spLocks noChangeArrowheads="1"/>
            </p:cNvSpPr>
            <p:nvPr/>
          </p:nvSpPr>
          <p:spPr bwMode="ltGray">
            <a:xfrm>
              <a:off x="504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92" name="Rectangle 195"/>
            <p:cNvSpPr>
              <a:spLocks noChangeArrowheads="1"/>
            </p:cNvSpPr>
            <p:nvPr/>
          </p:nvSpPr>
          <p:spPr bwMode="ltGray">
            <a:xfrm>
              <a:off x="192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93" name="Rectangle 196"/>
            <p:cNvSpPr>
              <a:spLocks noChangeArrowheads="1"/>
            </p:cNvSpPr>
            <p:nvPr/>
          </p:nvSpPr>
          <p:spPr bwMode="ltGray">
            <a:xfrm>
              <a:off x="1176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ltGray">
            <a:xfrm>
              <a:off x="864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ltGray">
            <a:xfrm>
              <a:off x="1848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ltGray">
            <a:xfrm>
              <a:off x="1536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ltGray">
            <a:xfrm>
              <a:off x="2520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ltGray">
            <a:xfrm>
              <a:off x="2208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ltGray">
            <a:xfrm>
              <a:off x="3192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ltGray">
            <a:xfrm>
              <a:off x="2880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ltGray">
            <a:xfrm>
              <a:off x="3864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202" name="Rectangle 205"/>
            <p:cNvSpPr>
              <a:spLocks noChangeArrowheads="1"/>
            </p:cNvSpPr>
            <p:nvPr/>
          </p:nvSpPr>
          <p:spPr bwMode="ltGray">
            <a:xfrm>
              <a:off x="3552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203" name="Rectangle 206"/>
            <p:cNvSpPr>
              <a:spLocks noChangeArrowheads="1"/>
            </p:cNvSpPr>
            <p:nvPr/>
          </p:nvSpPr>
          <p:spPr bwMode="ltGray">
            <a:xfrm>
              <a:off x="4536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204" name="Rectangle 207"/>
            <p:cNvSpPr>
              <a:spLocks noChangeArrowheads="1"/>
            </p:cNvSpPr>
            <p:nvPr/>
          </p:nvSpPr>
          <p:spPr bwMode="ltGray">
            <a:xfrm>
              <a:off x="4224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205" name="Rectangle 208"/>
            <p:cNvSpPr>
              <a:spLocks noChangeArrowheads="1"/>
            </p:cNvSpPr>
            <p:nvPr/>
          </p:nvSpPr>
          <p:spPr bwMode="ltGray">
            <a:xfrm>
              <a:off x="5208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  <p:sp>
          <p:nvSpPr>
            <p:cNvPr id="206" name="Rectangle 209"/>
            <p:cNvSpPr>
              <a:spLocks noChangeArrowheads="1"/>
            </p:cNvSpPr>
            <p:nvPr/>
          </p:nvSpPr>
          <p:spPr bwMode="ltGray">
            <a:xfrm>
              <a:off x="4896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8383AD"/>
                </a:solidFill>
                <a:cs typeface="Arial"/>
                <a:sym typeface="Arial"/>
              </a:endParaRPr>
            </a:p>
          </p:txBody>
        </p:sp>
      </p:grpSp>
      <p:pic>
        <p:nvPicPr>
          <p:cNvPr id="207" name="Picture 210" descr="posbul1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150" y="3708094"/>
            <a:ext cx="343400" cy="32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28" name="Rectangle 188"/>
          <p:cNvSpPr>
            <a:spLocks noGrp="1" noChangeArrowheads="1"/>
          </p:cNvSpPr>
          <p:nvPr>
            <p:ph type="ctrTitle"/>
          </p:nvPr>
        </p:nvSpPr>
        <p:spPr>
          <a:xfrm>
            <a:off x="801886" y="2267903"/>
            <a:ext cx="9088041" cy="151193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2829" name="Rectangle 189"/>
          <p:cNvSpPr>
            <a:spLocks noGrp="1" noChangeArrowheads="1"/>
          </p:cNvSpPr>
          <p:nvPr>
            <p:ph type="subTitle" idx="1"/>
          </p:nvPr>
        </p:nvSpPr>
        <p:spPr>
          <a:xfrm>
            <a:off x="1603772" y="4283816"/>
            <a:ext cx="7484269" cy="1931917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08" name="Rectangle 19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9" name="Rectangle 19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0" name="Rectangle 19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B76AA-A128-4ADE-A2EF-0C8B03578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30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5A323-DD2F-4780-BB33-B7140781E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998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0" y="4857861"/>
            <a:ext cx="9088041" cy="15014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0" y="3204114"/>
            <a:ext cx="9088041" cy="165367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1D734-E7A6-4418-8B9C-F1C8590159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103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01886" y="2183906"/>
            <a:ext cx="4454922" cy="45358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2183906"/>
            <a:ext cx="4454922" cy="45358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B3AFD-467A-4213-81C7-E96FD55D0E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218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1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330" y="1692178"/>
            <a:ext cx="4725930" cy="70521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330" y="2397397"/>
            <a:ext cx="4725930" cy="43555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6A02A-52D3-42E0-8FAD-D0DAAB08A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688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3E220-40D0-4C6A-9008-ACB668905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190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DE58-AACD-4808-BFE7-03111EA0A2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994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383" tIns="45692" rIns="91383" bIns="45692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383" tIns="45692" rIns="91383" bIns="45692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6"/>
            <a:ext cx="2405658" cy="402483"/>
          </a:xfrm>
          <a:prstGeom prst="rect">
            <a:avLst/>
          </a:prstGeom>
        </p:spPr>
        <p:txBody>
          <a:bodyPr vert="horz" lIns="91383" tIns="45692" rIns="91383" bIns="45692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00406-15B7-4093-A69D-2D1FF74F0C53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6"/>
            <a:ext cx="3608487" cy="402483"/>
          </a:xfrm>
          <a:prstGeom prst="rect">
            <a:avLst/>
          </a:prstGeom>
        </p:spPr>
        <p:txBody>
          <a:bodyPr vert="horz" lIns="91383" tIns="45692" rIns="91383" bIns="45692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6"/>
            <a:ext cx="2405658" cy="402483"/>
          </a:xfrm>
          <a:prstGeom prst="rect">
            <a:avLst/>
          </a:prstGeom>
        </p:spPr>
        <p:txBody>
          <a:bodyPr vert="horz" lIns="91383" tIns="45692" rIns="91383" bIns="45692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ACB58-715D-40CA-BF92-946E3E18D9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90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6" r:id="rId2"/>
  </p:sldLayoutIdLst>
  <p:txStyles>
    <p:titleStyle>
      <a:lvl1pPr algn="l" defTabSz="1007320" rtl="0" eaLnBrk="1" latinLnBrk="0" hangingPunct="1">
        <a:lnSpc>
          <a:spcPct val="90000"/>
        </a:lnSpc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830" indent="-251830" algn="l" defTabSz="1007320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55490" indent="-251830" algn="l" defTabSz="100732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150" indent="-251830" algn="l" defTabSz="100732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2810" indent="-251830" algn="l" defTabSz="100732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471" indent="-251830" algn="l" defTabSz="100732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770132" indent="-251830" algn="l" defTabSz="100732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273790" indent="-251830" algn="l" defTabSz="100732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777451" indent="-251830" algn="l" defTabSz="100732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281111" indent="-251830" algn="l" defTabSz="100732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3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503660" algn="l" defTabSz="10073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320" algn="l" defTabSz="10073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0980" algn="l" defTabSz="10073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14639" algn="l" defTabSz="10073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302" algn="l" defTabSz="10073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021959" algn="l" defTabSz="10073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525620" algn="l" defTabSz="10073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29280" algn="l" defTabSz="10073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1886" y="671971"/>
            <a:ext cx="9088041" cy="125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01886" y="2183906"/>
            <a:ext cx="9088041" cy="453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01886" y="6887704"/>
            <a:ext cx="2227461" cy="50397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8383AD"/>
                </a:solidFill>
                <a:latin typeface="+mn-lt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/>
              <a:sym typeface="Arial"/>
            </a:endParaRPr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3036" y="6887704"/>
            <a:ext cx="3385741" cy="50397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8383AD"/>
                </a:solidFill>
                <a:latin typeface="+mn-lt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/>
              <a:sym typeface="Arial"/>
            </a:endParaRPr>
          </a:p>
        </p:txBody>
      </p:sp>
      <p:sp>
        <p:nvSpPr>
          <p:cNvPr id="1116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2466" y="6887704"/>
            <a:ext cx="2227461" cy="50397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8383AD"/>
                </a:solidFill>
                <a:latin typeface="+mn-lt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80AE9CE5-5344-47CB-8069-DE4E544379AF}" type="slidenum">
              <a:rPr lang="ru-RU">
                <a:cs typeface="Arial"/>
                <a:sym typeface="Arial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/>
              <a:sym typeface="Arial"/>
            </a:endParaRPr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252446" y="83996"/>
            <a:ext cx="10157222" cy="7475679"/>
            <a:chOff x="136" y="48"/>
            <a:chExt cx="5472" cy="4272"/>
          </a:xfrm>
        </p:grpSpPr>
        <p:grpSp>
          <p:nvGrpSpPr>
            <p:cNvPr id="2056" name="Group 8"/>
            <p:cNvGrpSpPr>
              <a:grpSpLocks/>
            </p:cNvGrpSpPr>
            <p:nvPr/>
          </p:nvGrpSpPr>
          <p:grpSpPr bwMode="auto">
            <a:xfrm>
              <a:off x="136" y="48"/>
              <a:ext cx="5472" cy="212"/>
              <a:chOff x="136" y="48"/>
              <a:chExt cx="5472" cy="212"/>
            </a:xfrm>
          </p:grpSpPr>
          <p:grpSp>
            <p:nvGrpSpPr>
              <p:cNvPr id="2082" name="Group 9"/>
              <p:cNvGrpSpPr>
                <a:grpSpLocks/>
              </p:cNvGrpSpPr>
              <p:nvPr/>
            </p:nvGrpSpPr>
            <p:grpSpPr bwMode="auto">
              <a:xfrm>
                <a:off x="136" y="48"/>
                <a:ext cx="1056" cy="212"/>
                <a:chOff x="2544" y="2160"/>
                <a:chExt cx="1920" cy="384"/>
              </a:xfrm>
            </p:grpSpPr>
            <p:sp>
              <p:nvSpPr>
                <p:cNvPr id="2107" name="Rectangle 10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108" name="Rectangle 11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109" name="Rectangle 12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110" name="Rectangle 13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111" name="Rectangle 14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83" name="Group 15"/>
              <p:cNvGrpSpPr>
                <a:grpSpLocks/>
              </p:cNvGrpSpPr>
              <p:nvPr/>
            </p:nvGrpSpPr>
            <p:grpSpPr bwMode="auto">
              <a:xfrm>
                <a:off x="1240" y="48"/>
                <a:ext cx="1056" cy="212"/>
                <a:chOff x="2544" y="2160"/>
                <a:chExt cx="1920" cy="384"/>
              </a:xfrm>
            </p:grpSpPr>
            <p:sp>
              <p:nvSpPr>
                <p:cNvPr id="2102" name="Rectangle 16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103" name="Rectangle 17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104" name="Rectangle 18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105" name="Rectangle 19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106" name="Rectangle 20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84" name="Group 21"/>
              <p:cNvGrpSpPr>
                <a:grpSpLocks/>
              </p:cNvGrpSpPr>
              <p:nvPr/>
            </p:nvGrpSpPr>
            <p:grpSpPr bwMode="auto">
              <a:xfrm>
                <a:off x="2344" y="48"/>
                <a:ext cx="1056" cy="212"/>
                <a:chOff x="2544" y="2160"/>
                <a:chExt cx="1920" cy="384"/>
              </a:xfrm>
            </p:grpSpPr>
            <p:sp>
              <p:nvSpPr>
                <p:cNvPr id="2097" name="Rectangle 22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98" name="Rectangle 23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99" name="Rectangle 24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100" name="Rectangle 25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101" name="Rectangle 26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85" name="Group 27"/>
              <p:cNvGrpSpPr>
                <a:grpSpLocks/>
              </p:cNvGrpSpPr>
              <p:nvPr/>
            </p:nvGrpSpPr>
            <p:grpSpPr bwMode="auto">
              <a:xfrm>
                <a:off x="3448" y="48"/>
                <a:ext cx="1056" cy="212"/>
                <a:chOff x="2544" y="2160"/>
                <a:chExt cx="1920" cy="384"/>
              </a:xfrm>
            </p:grpSpPr>
            <p:sp>
              <p:nvSpPr>
                <p:cNvPr id="2092" name="Rectangle 28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93" name="Rectangle 29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94" name="Rectangle 30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95" name="Rectangle 31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96" name="Rectangle 32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86" name="Group 33"/>
              <p:cNvGrpSpPr>
                <a:grpSpLocks/>
              </p:cNvGrpSpPr>
              <p:nvPr/>
            </p:nvGrpSpPr>
            <p:grpSpPr bwMode="auto">
              <a:xfrm>
                <a:off x="4552" y="48"/>
                <a:ext cx="1056" cy="212"/>
                <a:chOff x="2544" y="2160"/>
                <a:chExt cx="1920" cy="384"/>
              </a:xfrm>
            </p:grpSpPr>
            <p:sp>
              <p:nvSpPr>
                <p:cNvPr id="2087" name="Rectangle 34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88" name="Rectangle 35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89" name="Rectangle 36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90" name="Rectangle 37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91" name="Rectangle 38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2057" name="Group 39"/>
            <p:cNvGrpSpPr>
              <a:grpSpLocks/>
            </p:cNvGrpSpPr>
            <p:nvPr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2058" name="Group 40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2080" name="Rectangle 4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81" name="Rectangle 4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59" name="Group 43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2078" name="Rectangle 4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79" name="Rectangle 4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60" name="Group 46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2076" name="Rectangle 4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77" name="Rectangle 4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61" name="Group 49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2074" name="Rectangle 50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75" name="Rectangle 51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62" name="Group 52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2072" name="Rectangle 53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73" name="Rectangle 54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63" name="Group 55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2070" name="Rectangle 5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71" name="Rectangle 5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64" name="Group 58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2068" name="Rectangle 5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69" name="Rectangle 6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65" name="Group 61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2066" name="Rectangle 62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2067" name="Rectangle 63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altLang="ru-RU" smtClean="0">
                    <a:solidFill>
                      <a:srgbClr val="8383AD"/>
                    </a:solidFill>
                    <a:cs typeface="Arial"/>
                    <a:sym typeface="Arial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90739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05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05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attestat.edu22.info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ro22.ru/dejatelnost/attestacija/attestacija-pedagogicheskih-rabotnikov-obrazovatelnyh-organizacij-altajskogo-kraja/?ysclid=mg3j07yosr306567895" TargetMode="External"/><Relationship Id="rId4" Type="http://schemas.openxmlformats.org/officeDocument/2006/relationships/hyperlink" Target="https://iro22.ru/wp-content/uploads/2023/01/rukovodstvo-uchitelja-1.pdf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D45FD5-B454-4BEA-AB56-2392A660042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3113" y="3071609"/>
            <a:ext cx="10530350" cy="115068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9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Технология подготовки приложения к заявлению в ходе прохождения аттестации</a:t>
            </a:r>
            <a:br>
              <a:rPr lang="ru-RU" sz="29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</a:br>
            <a:r>
              <a:rPr lang="ru-RU" sz="2900" b="1" dirty="0">
                <a:latin typeface="Century Gothic" panose="020B0502020202020204" pitchFamily="34" charset="0"/>
              </a:rPr>
              <a:t/>
            </a:r>
            <a:br>
              <a:rPr lang="ru-RU" sz="2900" b="1" dirty="0">
                <a:latin typeface="Century Gothic" panose="020B0502020202020204" pitchFamily="34" charset="0"/>
              </a:rPr>
            </a:br>
            <a:r>
              <a:rPr lang="ru-RU" sz="1800" b="1" dirty="0">
                <a:latin typeface="Century Gothic" panose="020B0502020202020204" pitchFamily="34" charset="0"/>
              </a:rPr>
              <a:t/>
            </a:r>
            <a:br>
              <a:rPr lang="ru-RU" sz="1800" b="1" dirty="0">
                <a:latin typeface="Century Gothic" panose="020B0502020202020204" pitchFamily="34" charset="0"/>
              </a:rPr>
            </a:br>
            <a:endParaRPr lang="ru-RU" sz="1800" b="1" dirty="0">
              <a:latin typeface="Century Gothic" panose="020B0502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9601284-C97B-4C77-AE21-6194874DE872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249803" y="6981870"/>
            <a:ext cx="6196970" cy="5185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100" dirty="0" smtClean="0">
                <a:latin typeface="Century Gothic" panose="020B0502020202020204" pitchFamily="34" charset="0"/>
              </a:rPr>
              <a:t>2025 год</a:t>
            </a:r>
            <a:endParaRPr lang="ru-RU" sz="2100" dirty="0">
              <a:latin typeface="Century Gothic" panose="020B0502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48288" y="4119548"/>
            <a:ext cx="5343525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Горбатова Ольга Николаевна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, </a:t>
            </a: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кандидат педагогических наук,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доцент, заведующий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кафедрой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естественно-научного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образования </a:t>
            </a: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КАУ ДПО «АИРО имени А.М.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Топорова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», </a:t>
            </a: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руководитель отделения </a:t>
            </a:r>
            <a:endParaRPr lang="ru-RU" dirty="0" smtClean="0">
              <a:solidFill>
                <a:srgbClr val="000000"/>
              </a:solidFill>
              <a:latin typeface="Times New Roman"/>
              <a:ea typeface="Calibri"/>
              <a:cs typeface="Arial"/>
              <a:sym typeface="Arial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по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естественнонаучным дисциплинам </a:t>
            </a: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краевого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Arial"/>
                <a:sym typeface="Arial"/>
              </a:rPr>
              <a:t>УМО, руководитель групп специалистов  «география и биология» и «физика и химия»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Аттестационной комиссии Министерства образования  и науки Алтайского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504" y="129624"/>
            <a:ext cx="2495125" cy="163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АИРО принимает материалы для сборника по инновационной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028"/>
            <a:ext cx="2491781" cy="98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73" y="127338"/>
            <a:ext cx="1036637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797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9454"/>
            <a:ext cx="10230992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3"/>
              <a:tabLst>
                <a:tab pos="450215" algn="l"/>
                <a:tab pos="540385" algn="l"/>
              </a:tabLst>
            </a:pPr>
            <a:r>
              <a:rPr lang="ru-RU" kern="50" dirty="0" smtClean="0">
                <a:latin typeface="Times New Roman"/>
                <a:ea typeface="Lucida Sans Unicode"/>
                <a:cs typeface="Times New Roman"/>
              </a:rPr>
              <a:t>3. Участие </a:t>
            </a:r>
            <a:r>
              <a:rPr lang="ru-RU" kern="50" dirty="0">
                <a:latin typeface="Times New Roman"/>
                <a:ea typeface="Lucida Sans Unicode"/>
                <a:cs typeface="Times New Roman"/>
              </a:rPr>
              <a:t>в инновационной деятельности </a:t>
            </a:r>
            <a:r>
              <a:rPr lang="ru-RU" dirty="0">
                <a:ea typeface="Calibri"/>
                <a:cs typeface="Times New Roman"/>
              </a:rPr>
              <a:t>(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на высшую категорию - обязательно, на первую категорию - при наличии результативности)</a:t>
            </a:r>
            <a:r>
              <a:rPr lang="ru-RU" kern="50" dirty="0">
                <a:latin typeface="Times New Roman"/>
                <a:ea typeface="Lucida Sans Unicode"/>
                <a:cs typeface="Times New Roman"/>
              </a:rPr>
              <a:t> 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483715" y="456496"/>
            <a:ext cx="94737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300" b="1" kern="100" dirty="0">
                <a:solidFill>
                  <a:srgbClr val="C00000"/>
                </a:solidFill>
                <a:latin typeface="Times New Roman"/>
                <a:ea typeface="Lucida Sans Unicode"/>
                <a:cs typeface="Times New Roman"/>
              </a:rPr>
              <a:t>Таблица 5</a:t>
            </a:r>
            <a:endParaRPr lang="ru-RU" sz="1300" b="1" kern="100" dirty="0">
              <a:solidFill>
                <a:srgbClr val="C00000"/>
              </a:solidFill>
              <a:effectLst/>
              <a:latin typeface="Times New Roman"/>
              <a:ea typeface="Lucida Sans Unicode"/>
              <a:cs typeface="Mang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29601"/>
              </p:ext>
            </p:extLst>
          </p:nvPr>
        </p:nvGraphicFramePr>
        <p:xfrm>
          <a:off x="0" y="933550"/>
          <a:ext cx="10613205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606175"/>
                <a:gridCol w="1551398"/>
                <a:gridCol w="1746607"/>
                <a:gridCol w="2116476"/>
                <a:gridCol w="2677056"/>
                <a:gridCol w="1915493"/>
              </a:tblGrid>
              <a:tr h="621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Учебный год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Уровень 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Форма, тематика  инновационной деятельности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Степень участия  (организатор, разработчик, участник и т.д.)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Личные результаты педагогического работника в инновационной деятельности (разработка и </a:t>
                      </a:r>
                      <a:r>
                        <a:rPr lang="ru-RU" sz="1400" kern="100" dirty="0" smtClean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др.)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Ссылка на подтверждающий документ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ОО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муниципальный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региональный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2679989"/>
            <a:ext cx="12452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kern="50" dirty="0">
                <a:solidFill>
                  <a:srgbClr val="C00000"/>
                </a:solidFill>
                <a:latin typeface="Times New Roman"/>
                <a:ea typeface="Lucida Sans Unicode"/>
                <a:cs typeface="Mangal"/>
              </a:rPr>
              <a:t>Вывод учителя</a:t>
            </a:r>
            <a:endParaRPr lang="ru-RU" sz="12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197063"/>
              </p:ext>
            </p:extLst>
          </p:nvPr>
        </p:nvGraphicFramePr>
        <p:xfrm>
          <a:off x="735013" y="3359309"/>
          <a:ext cx="9221786" cy="21479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2272"/>
                <a:gridCol w="2506895"/>
                <a:gridCol w="5694103"/>
                <a:gridCol w="358516"/>
              </a:tblGrid>
              <a:tr h="410518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Участие в инновационной деятельности (для высшей категории)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Участвует в  разработке и реализации инновационных проектов на уровне ОО</a:t>
                      </a: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5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Участвует в  разработке и реализации инновационных проектов на уровне не ниже муниципального</a:t>
                      </a: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Участвует в  разработке и реализации инновационных проектов на уровне не ниже регионального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или является </a:t>
                      </a:r>
                      <a:r>
                        <a:rPr lang="ru-RU" sz="1600" dirty="0" err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тьютором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региональной инновационной площадки по теме ОО</a:t>
                      </a: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353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16725" r="6460" b="53992"/>
          <a:stretch/>
        </p:blipFill>
        <p:spPr bwMode="auto">
          <a:xfrm>
            <a:off x="-13398" y="0"/>
            <a:ext cx="5959011" cy="228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8" t="13378" r="6466" b="19045"/>
          <a:stretch/>
        </p:blipFill>
        <p:spPr bwMode="auto">
          <a:xfrm>
            <a:off x="-26795" y="2284972"/>
            <a:ext cx="5985806" cy="5296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1166973" y="2486346"/>
            <a:ext cx="5593423" cy="5352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1166973" y="2568539"/>
            <a:ext cx="5593423" cy="12775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93960" y="2486346"/>
            <a:ext cx="1686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региональный!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2457032" y="277402"/>
            <a:ext cx="4436928" cy="8650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976153" y="92736"/>
            <a:ext cx="3367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 чем заключается инновация?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4156752" y="709944"/>
            <a:ext cx="2603644" cy="4325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976153" y="475606"/>
            <a:ext cx="3616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где информация про личные результаты?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2235484" y="1284270"/>
            <a:ext cx="4524912" cy="7740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5143072" y="1284270"/>
            <a:ext cx="1617324" cy="7740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893960" y="1103443"/>
            <a:ext cx="3698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почему разные названия?, где эта брошюра, как почитать?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5585618" y="3153362"/>
            <a:ext cx="117477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893960" y="2877991"/>
            <a:ext cx="3196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конкурс? а где инновация?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5738018" y="7035281"/>
            <a:ext cx="117477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893960" y="3620034"/>
            <a:ext cx="3585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инновация? материалы ранее были по географии, теперь по истории?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5498238" y="4158517"/>
            <a:ext cx="1395722" cy="14692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5738018" y="3305762"/>
            <a:ext cx="117477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007215" y="6534365"/>
            <a:ext cx="3472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общие слова, где инновация?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30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06918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50215" algn="l"/>
                <a:tab pos="540385" algn="l"/>
              </a:tabLst>
            </a:pPr>
            <a:r>
              <a:rPr lang="ru-RU" sz="1600" b="1" kern="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en-US" sz="1600" b="1" kern="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1600" b="1" kern="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Активно</a:t>
            </a:r>
            <a:r>
              <a:rPr lang="en-US" sz="1600" b="1" kern="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1600" b="1" kern="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участие в работе методических объединений, профессиональных сообществ педагогических работников организации, </a:t>
            </a:r>
            <a:r>
              <a:rPr lang="ru-RU" sz="1600" b="1" i="1" kern="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высшей категории – участие в работе методических объединений педагогических работников организаций в разработке программно-методического сопровождения образовательного процесса, профессиональных конкурсах)</a:t>
            </a:r>
            <a:endParaRPr lang="ru-RU" sz="160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81" y="1076838"/>
            <a:ext cx="106005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0215" algn="l"/>
                <a:tab pos="540385" algn="l"/>
              </a:tabLst>
            </a:pPr>
            <a:r>
              <a:rPr lang="ru-RU" sz="1400" kern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4.1. Участие в работе методических объединений, профессиональных сообществ педагогических работников</a:t>
            </a:r>
            <a:endParaRPr lang="ru-RU" sz="1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25523" y="1239157"/>
            <a:ext cx="1645642" cy="340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algn="r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Таблица 6</a:t>
            </a:r>
            <a:endParaRPr lang="ru-RU" sz="1400" dirty="0">
              <a:ea typeface="Calibri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009286"/>
              </p:ext>
            </p:extLst>
          </p:nvPr>
        </p:nvGraphicFramePr>
        <p:xfrm>
          <a:off x="33804" y="1579250"/>
          <a:ext cx="10569126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993121"/>
                <a:gridCol w="1614469"/>
                <a:gridCol w="2055626"/>
                <a:gridCol w="1907537"/>
                <a:gridCol w="2089800"/>
                <a:gridCol w="1908573"/>
              </a:tblGrid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18465" algn="l"/>
                          <a:tab pos="530225" algn="ctr"/>
                        </a:tabLs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Учебный год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Уровень участия 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Название профессионального сообщества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Форма участия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Тема выступления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Ссылка на подтверждающий документ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ОО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муниципальный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региональный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804" y="2934426"/>
            <a:ext cx="13372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kern="50" dirty="0">
                <a:solidFill>
                  <a:srgbClr val="C00000"/>
                </a:solidFill>
                <a:latin typeface="Times New Roman"/>
                <a:ea typeface="Lucida Sans Unicode"/>
                <a:cs typeface="Mangal"/>
              </a:rPr>
              <a:t>Вывод учителя</a:t>
            </a:r>
            <a:endParaRPr lang="ru-RU" sz="14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084966"/>
              </p:ext>
            </p:extLst>
          </p:nvPr>
        </p:nvGraphicFramePr>
        <p:xfrm>
          <a:off x="126557" y="3242203"/>
          <a:ext cx="10476373" cy="35687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67295"/>
                <a:gridCol w="1613042"/>
                <a:gridCol w="7674707"/>
                <a:gridCol w="421329"/>
              </a:tblGrid>
              <a:tr h="410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Критерии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Баллы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12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Участие в работе методических объединений педагогических работников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Участие в работе методического объединения, профессионального сообщества педагогических работников на уровне образовательной организации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Участие в работе методического объединения, профессионального сообщества педагогических работников на муниципальном уровне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Участие в работе методического объединения, профессионального сообщества педагогических работников на региональном уровне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 менее 3-х лет является </a:t>
                      </a:r>
                      <a:r>
                        <a:rPr lang="ru-RU" sz="140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руководителем методического объединения, профессионального сообщества учителей - предметников образовательной организации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+2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руководит </a:t>
                      </a:r>
                      <a:r>
                        <a:rPr lang="ru-RU" sz="140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муниципальным </a:t>
                      </a:r>
                      <a:r>
                        <a:rPr lang="ru-RU" sz="1400" b="1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ru-RU" sz="140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краевым методическим объединением, профессионального сообщества учителей-предметников (ассоциацией учителей-предметников)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3561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5" t="17802" r="6039" b="10990"/>
          <a:stretch/>
        </p:blipFill>
        <p:spPr bwMode="auto">
          <a:xfrm>
            <a:off x="-1" y="614345"/>
            <a:ext cx="7448765" cy="694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5" t="27704" r="6130" b="67710"/>
          <a:stretch/>
        </p:blipFill>
        <p:spPr bwMode="auto">
          <a:xfrm>
            <a:off x="-1" y="0"/>
            <a:ext cx="7437778" cy="44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2804845" y="297951"/>
            <a:ext cx="5167901" cy="577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972747" y="18177"/>
            <a:ext cx="25788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название профессионального сообщества?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414428" y="1315092"/>
            <a:ext cx="5671334" cy="308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178230" y="1099872"/>
            <a:ext cx="178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каких учителей?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6860193" y="2301411"/>
            <a:ext cx="1318037" cy="924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239874" y="1726999"/>
            <a:ext cx="2044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на этой странице протокола нет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804846" y="297951"/>
            <a:ext cx="5167900" cy="37890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5" idx="1"/>
          </p:cNvCxnSpPr>
          <p:nvPr/>
        </p:nvCxnSpPr>
        <p:spPr>
          <a:xfrm flipH="1">
            <a:off x="2804846" y="479842"/>
            <a:ext cx="5167901" cy="42745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5" idx="1"/>
          </p:cNvCxnSpPr>
          <p:nvPr/>
        </p:nvCxnSpPr>
        <p:spPr>
          <a:xfrm flipH="1">
            <a:off x="3262047" y="479842"/>
            <a:ext cx="4710700" cy="4923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3109647" y="780836"/>
            <a:ext cx="4976115" cy="55438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3109647" y="614345"/>
            <a:ext cx="4976115" cy="52834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3033447" y="941507"/>
            <a:ext cx="5206427" cy="62744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7105062" y="4087010"/>
            <a:ext cx="1318036" cy="6673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537825" y="3781428"/>
            <a:ext cx="2013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сайт фонда президентских грантов, где сертификат?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175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738514"/>
              </p:ext>
            </p:extLst>
          </p:nvPr>
        </p:nvGraphicFramePr>
        <p:xfrm>
          <a:off x="124495" y="1089060"/>
          <a:ext cx="1036542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2061661"/>
                <a:gridCol w="2142877"/>
                <a:gridCol w="2142877"/>
                <a:gridCol w="2133952"/>
                <a:gridCol w="1884053"/>
              </a:tblGrid>
              <a:tr h="2183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Учебный год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Наименование разработок (элективный курс, программа по предмету, программа внеурочной деятельности, диагностические материалы и др.)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Ссылка на подтверждающий документ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В составе группы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Разработанных  самостоятельно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Участие в разработке ООП, АООП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72213"/>
            <a:ext cx="103358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4.2.Участие в разработке программно-методического сопровождения образовательного процесса (на высшую категорию - обязательно, на первую категорию - при наличии результативности) 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: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77634" y="594533"/>
            <a:ext cx="98905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3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7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797" y="2423649"/>
            <a:ext cx="13372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400" dirty="0">
                <a:solidFill>
                  <a:srgbClr val="C0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Вывод учителя</a:t>
            </a:r>
            <a:endParaRPr lang="ru-RU" sz="14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690107"/>
              </p:ext>
            </p:extLst>
          </p:nvPr>
        </p:nvGraphicFramePr>
        <p:xfrm>
          <a:off x="94797" y="2731426"/>
          <a:ext cx="10597017" cy="410407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43680"/>
                <a:gridCol w="1249919"/>
                <a:gridCol w="8077237"/>
                <a:gridCol w="426181"/>
              </a:tblGrid>
              <a:tr h="123122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Участие в разработке программно-методического сопровождения образовательного процесса (для высшей категории)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составе группы коллег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межаттестационный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период учителем разработаны: </a:t>
                      </a: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Lucida Sans Unicode"/>
                          <a:cs typeface="Times New Roman" panose="02020603050405020304" pitchFamily="18" charset="0"/>
                        </a:rPr>
                        <a:t>элективный курс, программа по предмету, программа внеурочной деятельности, диагностические материалы и др., </a:t>
                      </a: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утвержденные и рекомендованные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для использования на уровне образовательной организации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Самостоятельно разработаны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межаттестационный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период</a:t>
                      </a: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Lucida Sans Unicode"/>
                          <a:cs typeface="Times New Roman" panose="02020603050405020304" pitchFamily="18" charset="0"/>
                        </a:rPr>
                        <a:t> элективный курс, программа по предмету, программа внеурочной деятельности, диагностические материалы и др.,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утвержденные и рекомендованные для использования на уровне образовательной организации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68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Самостоятельно  разработаны за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межаттестационный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период: </a:t>
                      </a: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Lucida Sans Unicode"/>
                          <a:cs typeface="Times New Roman" panose="02020603050405020304" pitchFamily="18" charset="0"/>
                        </a:rPr>
                        <a:t>элективный курс, программа по предмету, программа внеурочной деятельности, диагностические материалы и др.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, утвержденные и рекомендованные для использования на уровне образовательной организации</a:t>
                      </a:r>
                    </a:p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Участие в разработке ООП; АООП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межаттестационный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период или участие в разработке нормативно-правовой документации (положений), регламентирующей  реализацию ОО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1303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40976" r="6292" b="22683"/>
          <a:stretch/>
        </p:blipFill>
        <p:spPr bwMode="auto">
          <a:xfrm>
            <a:off x="113014" y="102740"/>
            <a:ext cx="9114724" cy="432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 flipV="1">
            <a:off x="1541122" y="1106186"/>
            <a:ext cx="626725" cy="39144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330522" y="1077075"/>
            <a:ext cx="1428108" cy="39144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527443" y="1106186"/>
            <a:ext cx="3222661" cy="38853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154166" y="4479801"/>
            <a:ext cx="440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здесь пишется наименование разработки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6688477" y="1106187"/>
            <a:ext cx="1366462" cy="40514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126858" y="4652480"/>
            <a:ext cx="2352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почему здесь благодарности, грамоты и дипломы?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426376" y="380144"/>
            <a:ext cx="3416159" cy="60052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34948" y="6072027"/>
            <a:ext cx="3779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за что даются баллы, указано здесь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289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854094"/>
              </p:ext>
            </p:extLst>
          </p:nvPr>
        </p:nvGraphicFramePr>
        <p:xfrm>
          <a:off x="135561" y="1146850"/>
          <a:ext cx="10467369" cy="1493520"/>
        </p:xfrm>
        <a:graphic>
          <a:graphicData uri="http://schemas.openxmlformats.org/drawingml/2006/table">
            <a:tbl>
              <a:tblPr firstRow="1" firstCol="1" bandRow="1"/>
              <a:tblGrid>
                <a:gridCol w="859427"/>
                <a:gridCol w="1660935"/>
                <a:gridCol w="1668615"/>
                <a:gridCol w="4167414"/>
                <a:gridCol w="211097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Учебный год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Уровень участия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Название мероприятия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Вид деятельности (член предметных комиссий, оргкомитетов, жюри различных конкурсов, эксперт по проверке развёрнутых ответов ГИА, наставник молодых педагогов и др.)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Ссылка на подтверждающий документ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ОО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муниципальный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региональный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5562" y="115337"/>
            <a:ext cx="781162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4.3. Профессиональная активность (участие в работе предметных комиссий, оргкомитетах и жюри)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385276" y="685184"/>
            <a:ext cx="10092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8</a:t>
            </a:r>
            <a:endParaRPr lang="ru-RU" alt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562" y="2768035"/>
            <a:ext cx="13869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srgbClr val="C0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Вывод </a:t>
            </a:r>
            <a:r>
              <a:rPr lang="ru-RU" altLang="ru-RU" sz="1400" dirty="0">
                <a:solidFill>
                  <a:srgbClr val="C0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учителя:</a:t>
            </a:r>
            <a:endParaRPr lang="ru-RU" altLang="ru-RU" sz="1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322744"/>
              </p:ext>
            </p:extLst>
          </p:nvPr>
        </p:nvGraphicFramePr>
        <p:xfrm>
          <a:off x="135563" y="3414327"/>
          <a:ext cx="10436546" cy="354976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21213"/>
                <a:gridCol w="2376840"/>
                <a:gridCol w="7218766"/>
                <a:gridCol w="419727"/>
              </a:tblGrid>
              <a:tr h="820816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Профессиональная активность (участие в работе предметных комиссий, оргкомитетах и жюри различных конкурсов, </a:t>
                      </a:r>
                      <a:r>
                        <a:rPr lang="ru-RU" sz="16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эксперт по проверке развёрнутых ответов ГИА</a:t>
                      </a: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 наставничество)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 предметных комиссиях, оргкомитетах, в качестве </a:t>
                      </a:r>
                      <a:r>
                        <a:rPr lang="ru-RU" sz="16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члена жюри различных конкурсов, эксперта по проверке развёрнутых ответов ГИА, наставник молодых педагогов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 др., на уровне образовательной  организации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8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 предметных комиссиях, оргкомитетах, в качестве </a:t>
                      </a:r>
                      <a:r>
                        <a:rPr lang="ru-RU" sz="16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члена жюри различных конкурсов, эксперта по проверке развёрнутых ответов ГИА, наставник молодых педагогов 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др. на муниципальном уровне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8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Участие в  предметных комиссиях, оргкомитетах, в качестве </a:t>
                      </a:r>
                      <a:r>
                        <a:rPr lang="ru-RU" sz="16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члена жюри различных конкурсов, эксперта по проверке развёрнутых ответов ГИА, наставник молодых педагогов 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др.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региональном  уровне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менее года является наставником молодых специалистов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+1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204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9" t="29599" r="6292" b="35201"/>
          <a:stretch/>
        </p:blipFill>
        <p:spPr bwMode="auto">
          <a:xfrm>
            <a:off x="143838" y="976046"/>
            <a:ext cx="9244100" cy="4243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9524144" y="1859622"/>
            <a:ext cx="750013" cy="10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9524144" y="2280864"/>
            <a:ext cx="10711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нет ссылок на документы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2885" y="5578867"/>
            <a:ext cx="267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ВПР – школьный уровень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319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924337"/>
              </p:ext>
            </p:extLst>
          </p:nvPr>
        </p:nvGraphicFramePr>
        <p:xfrm>
          <a:off x="100518" y="892153"/>
          <a:ext cx="10481863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998719"/>
                <a:gridCol w="1623569"/>
                <a:gridCol w="3395020"/>
                <a:gridCol w="2397342"/>
                <a:gridCol w="2067213"/>
              </a:tblGrid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18465" algn="l"/>
                          <a:tab pos="530225" algn="ctr"/>
                        </a:tabLs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Учебный год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Уровень участия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Наименование конкурса профессионального мастерства, в том числе в интернет – конкурсах (некоммерческих)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Результат участия (сертификат, грамота, диплом и др.)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Ссылка на подтверждающий документ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0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ОО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1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муниципальный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региональный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всероссийский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0518" y="9447"/>
            <a:ext cx="10591295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419100" algn="l"/>
                <a:tab pos="530225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tabLst>
                <a:tab pos="419100" algn="l"/>
                <a:tab pos="530225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tabLst>
                <a:tab pos="419100" algn="l"/>
                <a:tab pos="530225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tabLst>
                <a:tab pos="419100" algn="l"/>
                <a:tab pos="530225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tabLst>
                <a:tab pos="419100" algn="l"/>
                <a:tab pos="530225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tabLst>
                <a:tab pos="419100" algn="l"/>
                <a:tab pos="530225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tabLst>
                <a:tab pos="419100" algn="l"/>
                <a:tab pos="530225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tabLst>
                <a:tab pos="419100" algn="l"/>
                <a:tab pos="530225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tabLst>
                <a:tab pos="419100" algn="l"/>
                <a:tab pos="530225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9100" algn="l"/>
                <a:tab pos="530225" algn="ctr"/>
              </a:tabLst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Lucida Sans Unicode" pitchFamily="34" charset="0"/>
                <a:cs typeface="Times New Roman" pitchFamily="18" charset="0"/>
              </a:rPr>
              <a:t>4.4. Участие в конкурсах профессионального мастерства в сфере образования по направлению деятельности (на высшую категорию - обязательно, на первую категорию - при наличии результативности) 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9100" algn="l"/>
                <a:tab pos="530225" algn="ctr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94627" y="501889"/>
            <a:ext cx="10541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400" b="1" dirty="0" smtClean="0">
                <a:solidFill>
                  <a:srgbClr val="C0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Таблица 9 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562" y="2768035"/>
            <a:ext cx="13869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srgbClr val="C0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Вывод </a:t>
            </a:r>
            <a:r>
              <a:rPr lang="ru-RU" altLang="ru-RU" sz="1400" dirty="0">
                <a:solidFill>
                  <a:srgbClr val="C0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учителя:</a:t>
            </a:r>
            <a:endParaRPr lang="ru-RU" altLang="ru-RU" sz="1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828167"/>
              </p:ext>
            </p:extLst>
          </p:nvPr>
        </p:nvGraphicFramePr>
        <p:xfrm>
          <a:off x="100518" y="3379292"/>
          <a:ext cx="10512686" cy="305025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9568"/>
                <a:gridCol w="3082175"/>
                <a:gridCol w="6358154"/>
                <a:gridCol w="422789"/>
              </a:tblGrid>
              <a:tr h="235454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учителя                   в профессиональных конкурсах (для высшей категории), проводимых при поддержке федеральных, региональных и муниципальных органов в сфере образования, в том числе в (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некоммерческих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 Интернет-конкурсах, по направлениям деятельности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профессиональных конкурсах на уровне образовательной организации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4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indent="-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профессиональных конкурсах на муниципальном уровне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4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Участие в профессиональных конкурсах на региональном уровне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4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Участие в профессиональных конкурсах на всероссийском уровне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+2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1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Является победителем в профессиональных конкурсах на всероссийском уровне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+2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14" marR="66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9592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5" t="19909" r="8820" b="15625"/>
          <a:stretch/>
        </p:blipFill>
        <p:spPr bwMode="auto">
          <a:xfrm>
            <a:off x="71919" y="102743"/>
            <a:ext cx="7768371" cy="680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8225" y="6955873"/>
            <a:ext cx="2873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Отсканированная страница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7736440" y="441789"/>
            <a:ext cx="1448657" cy="5959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8460768" y="739739"/>
            <a:ext cx="2110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неактивные ссылки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728231" y="5013789"/>
            <a:ext cx="6732537" cy="14572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1868416" y="4893521"/>
            <a:ext cx="6669409" cy="726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578921" y="4664467"/>
            <a:ext cx="1795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чем отличается?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3810001" y="3059988"/>
            <a:ext cx="47689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592388" y="2714563"/>
            <a:ext cx="2170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неполный текст, потеряны слова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4159322" y="4099390"/>
            <a:ext cx="398808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332341" y="3524039"/>
            <a:ext cx="22386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благодарность, а здесь результаты участия в проф. конкурсах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 flipV="1">
            <a:off x="4159323" y="4652482"/>
            <a:ext cx="4635356" cy="69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959067" y="5157896"/>
            <a:ext cx="1611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или Алтайского края или чего?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3020602" y="6595606"/>
            <a:ext cx="593846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018945" y="6410940"/>
            <a:ext cx="1492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уже было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7" name="Прямая со стрелкой 26"/>
          <p:cNvCxnSpPr>
            <a:stCxn id="18" idx="1"/>
          </p:cNvCxnSpPr>
          <p:nvPr/>
        </p:nvCxnSpPr>
        <p:spPr>
          <a:xfrm flipH="1">
            <a:off x="3553148" y="4124204"/>
            <a:ext cx="4779193" cy="14748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3182025" y="739739"/>
            <a:ext cx="5489364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703566" y="1469473"/>
            <a:ext cx="1927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некоммерческих!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927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149440"/>
              </p:ext>
            </p:extLst>
          </p:nvPr>
        </p:nvGraphicFramePr>
        <p:xfrm>
          <a:off x="222863" y="1405222"/>
          <a:ext cx="10222787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1631142"/>
                <a:gridCol w="1364578"/>
                <a:gridCol w="1500267"/>
                <a:gridCol w="1773566"/>
                <a:gridCol w="1773566"/>
                <a:gridCol w="2179668"/>
              </a:tblGrid>
              <a:tr h="3670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Учебный год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Класс(ы)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Предмет(ы) *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Образовательные результаты по итогам учебного года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Ссылка на подтверждающий документ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Успеваемость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(%)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Качество знаний 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(%)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Предметные результаты обучающихся с ОВЗ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8054" y="17423"/>
            <a:ext cx="1035240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Раздел </a:t>
            </a:r>
            <a:r>
              <a:rPr kumimoji="0" lang="en-US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I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Стабильные положительные результаты освоения обучающимися образовательных программ по итогам мониторингов, проводимых образовательной организацией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(для высшей категории – нужна положительная динамика результатов)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766585"/>
            <a:ext cx="1069181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1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Lucida Sans Unicode" pitchFamily="34" charset="0"/>
                <a:cs typeface="Times New Roman" pitchFamily="18" charset="0"/>
              </a:rPr>
              <a:t>Результаты освоения обучающимися образовательных программ по итогам мониторингов, проводимых образовательной организацией  (в том числе, для детей с ОВЗ)</a:t>
            </a:r>
            <a:endParaRPr lang="ru-RU" alt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74665" y="1112834"/>
            <a:ext cx="90229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300" b="1" dirty="0">
                <a:solidFill>
                  <a:srgbClr val="C00000"/>
                </a:solidFill>
                <a:latin typeface="Calibri" pitchFamily="34" charset="0"/>
                <a:ea typeface="Lucida Sans Unicode" pitchFamily="34" charset="0"/>
                <a:cs typeface="Times New Roman" pitchFamily="18" charset="0"/>
              </a:rPr>
              <a:t>Таблица 1</a:t>
            </a:r>
            <a:endParaRPr lang="ru-RU" altLang="ru-RU" sz="1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8054" y="4098138"/>
            <a:ext cx="153003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**</a:t>
            </a:r>
            <a:r>
              <a:rPr lang="ru-RU" altLang="ru-RU" sz="1300" dirty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Вывод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учителя </a:t>
            </a:r>
            <a:r>
              <a:rPr lang="ru-RU" altLang="ru-RU" sz="800" dirty="0" smtClean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</a:t>
            </a:r>
            <a:endParaRPr lang="ru-RU" alt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574002"/>
              </p:ext>
            </p:extLst>
          </p:nvPr>
        </p:nvGraphicFramePr>
        <p:xfrm>
          <a:off x="0" y="4390526"/>
          <a:ext cx="4293499" cy="2905506"/>
        </p:xfrm>
        <a:graphic>
          <a:graphicData uri="http://schemas.openxmlformats.org/drawingml/2006/table">
            <a:tbl>
              <a:tblPr firstRow="1" firstCol="1" bandRow="1"/>
              <a:tblGrid>
                <a:gridCol w="280406"/>
                <a:gridCol w="2017027"/>
                <a:gridCol w="918378"/>
                <a:gridCol w="107768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Наименование критерия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Сумма баллов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по критерию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Комментарий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Компетентность в области преподаваемого предмета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x-none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освоения обучающимися образовательных программ по итогам мониторингов, проводимых образовательной организацией </a:t>
                      </a:r>
                      <a:endParaRPr lang="ru-RU" sz="10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Результаты освоения обучающимися в классах для детей с ОВЗ образовательных программ по итогам мониторингов, проводимых образовательной организацией</a:t>
                      </a:r>
                      <a:endParaRPr lang="ru-RU" sz="10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Результат</a:t>
                      </a:r>
                      <a:r>
                        <a:rPr lang="ru-RU" sz="1000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анализа урока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970365"/>
              </p:ext>
            </p:extLst>
          </p:nvPr>
        </p:nvGraphicFramePr>
        <p:xfrm>
          <a:off x="4584243" y="4404207"/>
          <a:ext cx="5926219" cy="298769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85708"/>
                <a:gridCol w="1479478"/>
                <a:gridCol w="3881369"/>
                <a:gridCol w="279664"/>
              </a:tblGrid>
              <a:tr h="315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84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8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освоения обучающимися образовательных программ по итогам мониторингов, проводимых образовательной организацией 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Результаты освоения предметного содержания образовательных программ: показатели  качества составляют от 20% до 39%, успеваемость 100%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1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Результаты освоения предметного содержания образовательных программ: показатели  качества составляют от 40% до 50%, успеваемость 100%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Результаты освоения предметного содержания образовательных программ: показатели  качества составляют не ниже 60%, успеваемость 100%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16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освоения обучающимися в классах  для детей с ОВЗ образовательных программ по итогам мониторингов, проводимых образовательной организацией</a:t>
                      </a:r>
                      <a:endParaRPr lang="ru-RU" sz="8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освоения предметного содержания образовательных программ: показатели  качества составляют не ниже 9%, успеваемость 100%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1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освоения предметного содержания образовательных программ: показатели  качества составляют от 10% до 14%, успеваемость 100%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7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освоения предметного содержания образовательных программ: показатели  качества составляют не ниже 15% успеваемость 100%</a:t>
                      </a:r>
                      <a:endParaRPr lang="ru-RU" sz="8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8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173" marR="52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0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749177"/>
              </p:ext>
            </p:extLst>
          </p:nvPr>
        </p:nvGraphicFramePr>
        <p:xfrm>
          <a:off x="267129" y="4150973"/>
          <a:ext cx="10181689" cy="12618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63202"/>
                <a:gridCol w="3108744"/>
                <a:gridCol w="3109743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Результаты анализа педагогической деятельности учителя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Результаты анализа урока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24 балла и выше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 баллов и выше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44 балла и выше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804191"/>
              </p:ext>
            </p:extLst>
          </p:nvPr>
        </p:nvGraphicFramePr>
        <p:xfrm>
          <a:off x="299431" y="1659523"/>
          <a:ext cx="10111910" cy="12618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36040"/>
                <a:gridCol w="3087439"/>
                <a:gridCol w="308843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Результаты анализа педагогической деятельности учителя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Результаты анализа урока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18 баллов и выше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 баллов и выше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 баллов и выше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426617" y="3367838"/>
            <a:ext cx="423987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Высшая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квалификационная категория: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6617" y="854468"/>
            <a:ext cx="4143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180975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Первая</a:t>
            </a: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квалификационная категория:</a:t>
            </a:r>
            <a:endParaRPr lang="ru-RU" alt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5408" y="267666"/>
            <a:ext cx="38461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 итоговых результатов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085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8267" y="116876"/>
            <a:ext cx="52480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Подводим итог. Общие рекомендации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78541"/>
            <a:ext cx="1069181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В </a:t>
            </a:r>
            <a:r>
              <a:rPr lang="ru-RU" dirty="0" err="1" smtClean="0"/>
              <a:t>межаттестационный</a:t>
            </a:r>
            <a:r>
              <a:rPr lang="ru-RU" dirty="0" smtClean="0"/>
              <a:t> период осуществлять требуемые действия, заранее собирать и оформлять материалы</a:t>
            </a:r>
          </a:p>
          <a:p>
            <a:pPr marL="342900" indent="-342900">
              <a:buAutoNum type="arabicPeriod"/>
            </a:pPr>
            <a:r>
              <a:rPr lang="ru-RU" dirty="0" smtClean="0"/>
              <a:t>В заявлении указывать личный номер телефона, отвечать на звонки</a:t>
            </a:r>
          </a:p>
          <a:p>
            <a:pPr marL="342900" lvl="0" indent="-342900">
              <a:buFontTx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Если фамилия сложная, просим указать ударение в заявлении</a:t>
            </a:r>
          </a:p>
          <a:p>
            <a:pPr marL="342900" indent="-342900">
              <a:buAutoNum type="arabicPeriod"/>
            </a:pPr>
            <a:r>
              <a:rPr lang="ru-RU" dirty="0" smtClean="0"/>
              <a:t>Не списывать тексты у коллег (бывает заявление у мужчин от женского лица)</a:t>
            </a:r>
          </a:p>
          <a:p>
            <a:pPr marL="342900" indent="-342900">
              <a:buAutoNum type="arabicPeriod"/>
            </a:pPr>
            <a:r>
              <a:rPr lang="ru-RU" dirty="0" smtClean="0"/>
              <a:t>Критически относиться к рекомендациям администрации (необходимо самому изучить требования к оформлению и содержанию аттестационного дела) </a:t>
            </a:r>
          </a:p>
          <a:p>
            <a:pPr marL="342900" indent="-342900">
              <a:buAutoNum type="arabicPeriod"/>
            </a:pPr>
            <a:r>
              <a:rPr lang="ru-RU" dirty="0" smtClean="0"/>
              <a:t>Указывать только ДОСТОВЕРНУЮ информацию (специалист </a:t>
            </a:r>
            <a:r>
              <a:rPr lang="ru-RU" dirty="0"/>
              <a:t>кафедры </a:t>
            </a:r>
            <a:r>
              <a:rPr lang="ru-RU" dirty="0" smtClean="0"/>
              <a:t>знает деятельность </a:t>
            </a:r>
            <a:r>
              <a:rPr lang="ru-RU" dirty="0"/>
              <a:t>учителей в муниципалитетах</a:t>
            </a:r>
            <a:r>
              <a:rPr lang="ru-RU" dirty="0" smtClean="0"/>
              <a:t>) </a:t>
            </a:r>
          </a:p>
          <a:p>
            <a:pPr marL="342900" indent="-342900">
              <a:buAutoNum type="arabicPeriod"/>
            </a:pPr>
            <a:r>
              <a:rPr lang="ru-RU" dirty="0" smtClean="0"/>
              <a:t>Не путать уровни: школьный / муниципальный / региональный / всероссийский</a:t>
            </a:r>
          </a:p>
          <a:p>
            <a:pPr marL="342900" indent="-342900">
              <a:buAutoNum type="arabicPeriod"/>
            </a:pPr>
            <a:r>
              <a:rPr lang="ru-RU" dirty="0" smtClean="0"/>
              <a:t>В таблицах: внимательно читать наименования столбцов, логика построчно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При заполнении Приложения таблицы не пропускать. Если </a:t>
            </a:r>
            <a:r>
              <a:rPr lang="ru-RU" dirty="0"/>
              <a:t>есть фраза («только для высшей категории», но есть результат, то следует </a:t>
            </a:r>
            <a:r>
              <a:rPr lang="ru-RU" dirty="0" smtClean="0"/>
              <a:t>заполнить)  </a:t>
            </a:r>
          </a:p>
          <a:p>
            <a:pPr marL="342900" indent="-342900">
              <a:buAutoNum type="arabicPeriod"/>
            </a:pPr>
            <a:r>
              <a:rPr lang="ru-RU" dirty="0" smtClean="0"/>
              <a:t>Вывод учителя писать понятно и </a:t>
            </a:r>
            <a:r>
              <a:rPr lang="ru-RU" dirty="0"/>
              <a:t>подробно. Выводы учителя должны помогать эксперту, не запутывать </a:t>
            </a:r>
            <a:r>
              <a:rPr lang="ru-RU" dirty="0" smtClean="0"/>
              <a:t>его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Принимать участие в работе отделений по ЕНД, физике и труду (технологии) КУМО</a:t>
            </a:r>
          </a:p>
          <a:p>
            <a:pPr marL="342900" indent="-342900">
              <a:buAutoNum type="arabicPeriod"/>
            </a:pPr>
            <a:r>
              <a:rPr lang="ru-RU" dirty="0" smtClean="0"/>
              <a:t>Курсы проходить ОЧНО в АИРО</a:t>
            </a:r>
          </a:p>
          <a:p>
            <a:pPr marL="342900" indent="-342900">
              <a:buAutoNum type="arabicPeriod"/>
            </a:pPr>
            <a:r>
              <a:rPr lang="ru-RU" dirty="0" smtClean="0"/>
              <a:t>Ссылки в документе *</a:t>
            </a:r>
            <a:r>
              <a:rPr lang="en-US" dirty="0" err="1" smtClean="0"/>
              <a:t>pdf</a:t>
            </a:r>
            <a:r>
              <a:rPr lang="en-US" dirty="0" smtClean="0"/>
              <a:t> </a:t>
            </a:r>
            <a:r>
              <a:rPr lang="ru-RU" dirty="0" smtClean="0"/>
              <a:t>должны быть активными! Если АД в бумажной форме, необходимо приложить копии документов, подтверждающих информацию, размещенную в таблицах</a:t>
            </a:r>
          </a:p>
          <a:p>
            <a:pPr marL="342900" indent="-342900">
              <a:buAutoNum type="arabicPeriod"/>
            </a:pPr>
            <a:r>
              <a:rPr lang="ru-RU" dirty="0" smtClean="0"/>
              <a:t>Заявление и приложение к нему необходимо прикрепить в папку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attestat.edu22.info</a:t>
            </a:r>
            <a:r>
              <a:rPr lang="ru-RU" dirty="0" smtClean="0"/>
              <a:t> (файлы или скан-копии)</a:t>
            </a:r>
          </a:p>
        </p:txBody>
      </p:sp>
    </p:spTree>
    <p:extLst>
      <p:ext uri="{BB962C8B-B14F-4D97-AF65-F5344CB8AC3E}">
        <p14:creationId xmlns:p14="http://schemas.microsoft.com/office/powerpoint/2010/main" val="140946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7" t="8743" r="25351" b="7830"/>
          <a:stretch/>
        </p:blipFill>
        <p:spPr bwMode="auto">
          <a:xfrm>
            <a:off x="484597" y="1122123"/>
            <a:ext cx="3943353" cy="532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3" t="9035" r="25680" b="4612"/>
          <a:stretch/>
        </p:blipFill>
        <p:spPr bwMode="auto">
          <a:xfrm>
            <a:off x="5698922" y="228270"/>
            <a:ext cx="4397757" cy="62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100" y="102362"/>
            <a:ext cx="534352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b="1" dirty="0">
                <a:hlinkClick r:id="rId4"/>
              </a:rPr>
              <a:t>Руководство учителя. Аттестация педагогических кадров (Акционерное общество </a:t>
            </a:r>
            <a:r>
              <a:rPr lang="ru-RU" b="1" dirty="0" err="1">
                <a:hlinkClick r:id="rId4"/>
              </a:rPr>
              <a:t>ИРТех</a:t>
            </a:r>
            <a:r>
              <a:rPr lang="ru-RU" b="1" dirty="0">
                <a:hlinkClick r:id="rId4"/>
              </a:rPr>
              <a:t>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100" y="6656409"/>
            <a:ext cx="10321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5"/>
              </a:rPr>
              <a:t>https://iro22.ru/dejatelnost/attestacija/attestacija-pedagogicheskih-rabotnikov-obrazovatelnyh-organizacij-altajskogo-kraja/?</a:t>
            </a:r>
            <a:r>
              <a:rPr lang="en-US" dirty="0" smtClean="0">
                <a:hlinkClick r:id="rId5"/>
              </a:rPr>
              <a:t>ysclid=mg3j07yosr306567895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71342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337472" y="216875"/>
            <a:ext cx="99363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105000"/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105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SzPct val="105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ru-RU" altLang="ru-RU" sz="2400" dirty="0" smtClean="0">
                <a:solidFill>
                  <a:srgbClr val="002060"/>
                </a:solidFill>
                <a:latin typeface="Arial" charset="0"/>
                <a:cs typeface="Arial"/>
                <a:sym typeface="Arial"/>
              </a:rPr>
              <a:t>Вопросы можно задать специалистам отдела аттестации КАУ ДПО «АИРО имени А.М. </a:t>
            </a:r>
            <a:r>
              <a:rPr lang="ru-RU" altLang="ru-RU" sz="2400" dirty="0" err="1" smtClean="0">
                <a:solidFill>
                  <a:srgbClr val="002060"/>
                </a:solidFill>
                <a:latin typeface="Arial" charset="0"/>
                <a:cs typeface="Arial"/>
                <a:sym typeface="Arial"/>
              </a:rPr>
              <a:t>Топорова</a:t>
            </a:r>
            <a:r>
              <a:rPr lang="ru-RU" altLang="ru-RU" sz="2400" dirty="0" smtClean="0">
                <a:solidFill>
                  <a:srgbClr val="002060"/>
                </a:solidFill>
                <a:latin typeface="Arial" charset="0"/>
                <a:cs typeface="Arial"/>
                <a:sym typeface="Arial"/>
              </a:rPr>
              <a:t>»</a:t>
            </a:r>
            <a:endParaRPr lang="ru-RU" altLang="ru-RU" sz="2400" b="1" dirty="0" smtClean="0">
              <a:solidFill>
                <a:srgbClr val="002060"/>
              </a:solidFill>
              <a:latin typeface="Arial" charset="0"/>
              <a:cs typeface="Arial"/>
              <a:sym typeface="Arial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ru-RU" altLang="ru-RU" sz="1800" b="1" dirty="0" smtClean="0">
              <a:solidFill>
                <a:srgbClr val="002060"/>
              </a:solidFill>
              <a:latin typeface="Arial" charset="0"/>
              <a:cs typeface="Arial"/>
              <a:sym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4" t="11908" r="3764" b="35739"/>
          <a:stretch/>
        </p:blipFill>
        <p:spPr bwMode="auto">
          <a:xfrm>
            <a:off x="337472" y="1078786"/>
            <a:ext cx="10037853" cy="5106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582" y="6566776"/>
            <a:ext cx="10535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C00000"/>
                </a:solidFill>
                <a:latin typeface="Calibri" panose="020F0502020204030204"/>
              </a:rPr>
              <a:t>Ждем ваши материалы  </a:t>
            </a:r>
            <a:r>
              <a:rPr lang="ru-RU" dirty="0">
                <a:solidFill>
                  <a:srgbClr val="C00000"/>
                </a:solidFill>
                <a:latin typeface="Calibri" panose="020F0502020204030204"/>
              </a:rPr>
              <a:t>по квалификационным категориям «учитель-методист» и «учитель-наставник»</a:t>
            </a:r>
          </a:p>
        </p:txBody>
      </p:sp>
    </p:spTree>
    <p:extLst>
      <p:ext uri="{BB962C8B-B14F-4D97-AF65-F5344CB8AC3E}">
        <p14:creationId xmlns:p14="http://schemas.microsoft.com/office/powerpoint/2010/main" val="306277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19066" r="7977" b="11516"/>
          <a:stretch/>
        </p:blipFill>
        <p:spPr bwMode="auto">
          <a:xfrm>
            <a:off x="82193" y="82194"/>
            <a:ext cx="6249760" cy="582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9" t="42110" r="9753" b="55467"/>
          <a:stretch/>
        </p:blipFill>
        <p:spPr bwMode="auto">
          <a:xfrm>
            <a:off x="0" y="5907642"/>
            <a:ext cx="7057632" cy="23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1" t="63705" r="6045" b="22963"/>
          <a:stretch/>
        </p:blipFill>
        <p:spPr bwMode="auto">
          <a:xfrm>
            <a:off x="154112" y="6224035"/>
            <a:ext cx="7541232" cy="130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6031653" y="842481"/>
            <a:ext cx="1520574" cy="4315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4592548" y="4396667"/>
            <a:ext cx="3174716" cy="13363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6935057" y="5435031"/>
            <a:ext cx="1520574" cy="4315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695344" y="616719"/>
            <a:ext cx="2042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неактивная ссылка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70670" y="3473337"/>
            <a:ext cx="22732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 указаны результаты обучающихся с ОВЗ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07723" y="4281070"/>
            <a:ext cx="21840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говорится о динамике успеваемости по классам, хотя таковая не присутствует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7552227" y="6442690"/>
            <a:ext cx="1520574" cy="4315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167904" y="6025794"/>
            <a:ext cx="1445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 подсчитано среднее качество знаний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81322" y="1520575"/>
            <a:ext cx="4031168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Результат анализа урока </a:t>
            </a:r>
            <a:r>
              <a:rPr lang="ru-RU" dirty="0" smtClean="0"/>
              <a:t>– стоят баллы для высшей категории, а не для первой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3655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202668"/>
              </p:ext>
            </p:extLst>
          </p:nvPr>
        </p:nvGraphicFramePr>
        <p:xfrm>
          <a:off x="171094" y="1590320"/>
          <a:ext cx="10370191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875419"/>
                <a:gridCol w="1605627"/>
                <a:gridCol w="1460414"/>
                <a:gridCol w="1898124"/>
                <a:gridCol w="2045411"/>
                <a:gridCol w="248519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Учебный год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Уровень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Наименование мероприятия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Форма участия (очная, очно-заочная некоммерческая)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Результат участия (грамота, диплом, сертификат и др.)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Ссылка на подтверждающий документ (выписка из протокола, приказа, ссылка на сайт)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6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ОО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Муниципальный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Региональный 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Всероссийский 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1061989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Раздел </a:t>
            </a:r>
            <a:r>
              <a:rPr kumimoji="0" lang="en-US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II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Выявление развития у обучающихся способности к научной (интеллектуальной), творческой, физкультурно-спортивной деятельности </a:t>
            </a:r>
            <a:r>
              <a:rPr kumimoji="0" lang="ru-RU" alt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(для высшей категории – в том числе, участие в олимпиадах, конкурсах фестивалях, соревнованиях)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734160"/>
            <a:ext cx="1061989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300" dirty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2.1.</a:t>
            </a:r>
            <a:r>
              <a:rPr lang="ru-RU" altLang="ru-RU" sz="1300" b="1" dirty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</a:t>
            </a:r>
            <a:r>
              <a:rPr lang="ru-RU" altLang="ru-RU" sz="1300" dirty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Результативность участия обучающихся в мероприятиях различных уровней (олимпиады, конкурсы, конференции и др.) по преподаваемому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предмету</a:t>
            </a:r>
            <a:endParaRPr lang="ru-RU" alt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72518" y="1223078"/>
            <a:ext cx="94737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300" b="1" dirty="0">
                <a:solidFill>
                  <a:srgbClr val="C0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Таблица 2</a:t>
            </a:r>
            <a:endParaRPr lang="ru-RU" alt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935987"/>
              </p:ext>
            </p:extLst>
          </p:nvPr>
        </p:nvGraphicFramePr>
        <p:xfrm>
          <a:off x="172117" y="4024217"/>
          <a:ext cx="3588225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234345"/>
                <a:gridCol w="1685699"/>
                <a:gridCol w="515626"/>
                <a:gridCol w="1152555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</a:rPr>
                        <a:t>Компетентность в области развития способностей обучающихся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Результативность участия обучающихся </a:t>
                      </a: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 некоммерческих 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олимпиадах, конкурсах, конференциях и т.д. по преподаваемому предмету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051482"/>
              </p:ext>
            </p:extLst>
          </p:nvPr>
        </p:nvGraphicFramePr>
        <p:xfrm>
          <a:off x="4068567" y="3571507"/>
          <a:ext cx="6551326" cy="392582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8992"/>
                <a:gridCol w="1447774"/>
                <a:gridCol w="4445563"/>
                <a:gridCol w="258997"/>
              </a:tblGrid>
              <a:tr h="1215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Критерии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186">
                <a:tc rowSpan="5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Результативность участия обучающихся в олимпиадах, конкурсах, конференциях и т.д. по преподаваемому предмету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Обучающиеся являются </a:t>
                      </a: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победителями и призерами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конкурсных мероприятий по предмету на уровне образовательной организации 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Обучающиеся являются победителями и призерами конкурсных мероприятий по предмету на муниципальном уровне 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Обучающиеся являются победителями и призерами конкурсных мероприятий по предмету на региональном уровне 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5910" algn="l"/>
                        </a:tabLs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Обучающиеся являются победителями и призерами конкурсных мероприятий по предмету на всероссийском уровне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+3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2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Обучающиеся получили золотой знак отличия «Готов к труду и обороне» (ГТО)</a:t>
                      </a:r>
                      <a:r>
                        <a:rPr lang="ru-RU" sz="1400" i="1" baseline="30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+1</a:t>
                      </a:r>
                    </a:p>
                  </a:txBody>
                  <a:tcPr marL="39651" marR="39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4387" y="3359918"/>
            <a:ext cx="1696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Вывод учителя: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133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2" t="14221" r="5450" b="6145"/>
          <a:stretch/>
        </p:blipFill>
        <p:spPr bwMode="auto">
          <a:xfrm>
            <a:off x="174660" y="195209"/>
            <a:ext cx="7159896" cy="7364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 flipV="1">
            <a:off x="3985519" y="739742"/>
            <a:ext cx="4069420" cy="3493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631539" y="6387164"/>
            <a:ext cx="29861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ссылка приводит не на результат, а на главную страницу АКО ВОО РГО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720940" y="5465852"/>
            <a:ext cx="5570305" cy="10993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291245" y="4906380"/>
            <a:ext cx="24005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нужно указывать победителей и призеров конкурсов. Летняя школа – это не конкурс!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62735" y="1002200"/>
            <a:ext cx="2077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некоммерческих!!!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843376" y="3337391"/>
            <a:ext cx="49238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931649" y="3022789"/>
            <a:ext cx="2643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эти чтения связаны с географией?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524879" y="4270627"/>
            <a:ext cx="524238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843961" y="3669120"/>
            <a:ext cx="28478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какой уровень: всероссийский или международный? почему указана очная форма?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4989817" y="1542836"/>
            <a:ext cx="3712394" cy="50223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787370" y="1341248"/>
            <a:ext cx="17473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за сертификаты баллы не начисляются, тогда для чего указываем?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6466724" y="6573759"/>
            <a:ext cx="130053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387824" y="0"/>
            <a:ext cx="3229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высшей категории должен быть уровень: региональный, всероссийский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1739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874"/>
            <a:ext cx="104981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kern="50" dirty="0">
                <a:solidFill>
                  <a:srgbClr val="C00000"/>
                </a:solidFill>
                <a:latin typeface="Times New Roman"/>
                <a:ea typeface="Lucida Sans Unicode"/>
                <a:cs typeface="Times New Roman"/>
              </a:rPr>
              <a:t>Раздел </a:t>
            </a:r>
            <a:r>
              <a:rPr lang="en-US" sz="1600" b="1" kern="50" dirty="0">
                <a:solidFill>
                  <a:srgbClr val="C00000"/>
                </a:solidFill>
                <a:latin typeface="Times New Roman"/>
                <a:ea typeface="Lucida Sans Unicode"/>
                <a:cs typeface="Times New Roman"/>
              </a:rPr>
              <a:t>III</a:t>
            </a:r>
            <a:r>
              <a:rPr lang="ru-RU" sz="1600" b="1" kern="50" dirty="0">
                <a:solidFill>
                  <a:srgbClr val="C00000"/>
                </a:solidFill>
                <a:latin typeface="Times New Roman"/>
                <a:ea typeface="Lucida Sans Unicode"/>
                <a:cs typeface="Times New Roman"/>
              </a:rPr>
              <a:t>. Личный вклад в повышение качества образования, совершенствование методов обучения и воспитания </a:t>
            </a:r>
            <a:r>
              <a:rPr lang="ru-RU" sz="1600" b="1" i="1" kern="50" dirty="0">
                <a:solidFill>
                  <a:srgbClr val="C00000"/>
                </a:solidFill>
                <a:latin typeface="Times New Roman"/>
                <a:ea typeface="Lucida Sans Unicode"/>
                <a:cs typeface="Times New Roman"/>
              </a:rPr>
              <a:t>(для высшей категории – продуктивного использования новых образовательных технологий</a:t>
            </a:r>
            <a:r>
              <a:rPr lang="ru-RU" sz="1600" b="1" kern="50" dirty="0">
                <a:solidFill>
                  <a:srgbClr val="C00000"/>
                </a:solidFill>
                <a:latin typeface="Times New Roman"/>
                <a:ea typeface="Lucida Sans Unicode"/>
                <a:cs typeface="Times New Roman"/>
              </a:rPr>
              <a:t>), транслирование в педагогических коллективах опыта практических результатов своей профессиональной деятельности </a:t>
            </a:r>
            <a:r>
              <a:rPr lang="ru-RU" sz="1600" b="1" i="1" kern="50" dirty="0">
                <a:solidFill>
                  <a:srgbClr val="C00000"/>
                </a:solidFill>
                <a:latin typeface="Times New Roman"/>
                <a:ea typeface="Lucida Sans Unicode"/>
                <a:cs typeface="Times New Roman"/>
              </a:rPr>
              <a:t>(для высшей категории – результатов экспериментальной и инновационной деятельности)</a:t>
            </a:r>
            <a:endParaRPr lang="ru-RU" sz="1600" kern="100" dirty="0">
              <a:solidFill>
                <a:srgbClr val="C00000"/>
              </a:solidFill>
              <a:effectLst/>
              <a:latin typeface="Times New Roman"/>
              <a:ea typeface="Lucida Sans Unicode"/>
              <a:cs typeface="Mang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077936"/>
            <a:ext cx="102207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kern="100" dirty="0">
                <a:latin typeface="Times New Roman"/>
                <a:ea typeface="Lucida Sans Unicode"/>
                <a:cs typeface="Times New Roman"/>
              </a:rPr>
              <a:t>3.1. Совершенствование методов обучения и воспитания</a:t>
            </a:r>
            <a:endParaRPr lang="ru-RU" sz="1400" kern="100" dirty="0">
              <a:effectLst/>
              <a:latin typeface="Times New Roman"/>
              <a:ea typeface="Lucida Sans Unicode"/>
              <a:cs typeface="Mang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73343" y="1077936"/>
            <a:ext cx="94737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300" b="1" kern="50" dirty="0">
                <a:solidFill>
                  <a:srgbClr val="C00000"/>
                </a:solidFill>
                <a:latin typeface="Times New Roman"/>
                <a:ea typeface="Lucida Sans Unicode"/>
                <a:cs typeface="Times New Roman"/>
              </a:rPr>
              <a:t>Таблица 3</a:t>
            </a:r>
            <a:endParaRPr lang="ru-RU" sz="1300" b="1" kern="100" dirty="0">
              <a:solidFill>
                <a:srgbClr val="C00000"/>
              </a:solidFill>
              <a:effectLst/>
              <a:latin typeface="Times New Roman"/>
              <a:ea typeface="Lucida Sans Unicode"/>
              <a:cs typeface="Mang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205371"/>
              </p:ext>
            </p:extLst>
          </p:nvPr>
        </p:nvGraphicFramePr>
        <p:xfrm>
          <a:off x="73988" y="1447268"/>
          <a:ext cx="10498120" cy="1066800"/>
        </p:xfrm>
        <a:graphic>
          <a:graphicData uri="http://schemas.openxmlformats.org/drawingml/2006/table">
            <a:tbl>
              <a:tblPr firstRow="1" firstCol="1" bandRow="1"/>
              <a:tblGrid>
                <a:gridCol w="1021122"/>
                <a:gridCol w="1651482"/>
                <a:gridCol w="1263805"/>
                <a:gridCol w="3501430"/>
                <a:gridCol w="3060281"/>
              </a:tblGrid>
              <a:tr h="413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Учебный год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Тема  курсов ПК 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Уровень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Внедрение полученных знаний в образовательный  процесс (проекты, образовательные технологии)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Применение современных средств обучения (ИКТ-презентаций, интерактивной доски, ЦОР)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3988" y="2627812"/>
            <a:ext cx="13869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kern="50" dirty="0">
                <a:solidFill>
                  <a:srgbClr val="C00000"/>
                </a:solidFill>
                <a:latin typeface="Times New Roman"/>
                <a:ea typeface="Lucida Sans Unicode"/>
                <a:cs typeface="Mangal"/>
              </a:rPr>
              <a:t>Вывод учителя:</a:t>
            </a:r>
            <a:endParaRPr lang="ru-RU" sz="14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044730"/>
              </p:ext>
            </p:extLst>
          </p:nvPr>
        </p:nvGraphicFramePr>
        <p:xfrm>
          <a:off x="2508965" y="2684129"/>
          <a:ext cx="5895295" cy="502920"/>
        </p:xfrm>
        <a:graphic>
          <a:graphicData uri="http://schemas.openxmlformats.org/drawingml/2006/table">
            <a:tbl>
              <a:tblPr firstRow="1" firstCol="1" bandRow="1"/>
              <a:tblGrid>
                <a:gridCol w="385019"/>
                <a:gridCol w="2769530"/>
                <a:gridCol w="847149"/>
                <a:gridCol w="1893597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</a:rPr>
                        <a:t>Компетентность в методической области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Совершенствование методов обучения и воспитания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086420"/>
              </p:ext>
            </p:extLst>
          </p:nvPr>
        </p:nvGraphicFramePr>
        <p:xfrm>
          <a:off x="73988" y="3428749"/>
          <a:ext cx="10498120" cy="379671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66631"/>
                <a:gridCol w="1170959"/>
                <a:gridCol w="8452394"/>
                <a:gridCol w="408136"/>
              </a:tblGrid>
              <a:tr h="2553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11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374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1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Совершенствование методов обучения и воспитания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межаттестационный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период  учитель освоил  программу курсов  повышения квалификации (очно или  дистанционно)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Использование учителем новых образовательных технологий, ориентированных на достижение  планируемых образовательных результатов, подтверждается результатами </a:t>
                      </a: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анализа  уроков на уровне  ОО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Использует современные средства обучения 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(ИКТ-презентации,  интерактивную доску, компьютеры,  ЦОР и др.)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49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межаттестационный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период  учитель освоил  программу курсов  повышения квалификации (очно или  дистанционно) </a:t>
                      </a: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использует полученные на курсах знания в образовательной практике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Использование учителем новых образовательных технологий и средств (в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т.ч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ИКТ, ЦОР), ориентированных на достижение  планируемых образовательных результатов, подтверждается результатами </a:t>
                      </a: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анализа уроков на муниципальном уровне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Разрабатывает в составе группы 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коллег дидактические, учебно-методические материалы для использования современных средства обучения (ИКТ-презентации,  интерактивную доску, компьютеры,  ЦОР и др.)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межаттестационный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период  учитель освоил  программу курсов  повышения квалификации (очно или  дистанционно) и использует полученную на курсах информацию в образовательной практике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Использование учителем новых образовательных технологий (в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т.ч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ИКТ), ориентированных на достижение  планируемых образовательных результатов, подтверждается результатами анализа  </a:t>
                      </a: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уроков, проведенных для педагогов  края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Самостоятельно разрабатывает 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дидактические, учебно-методические материалы для использования современных средств обучения (ИКТ-презентации,  интерактивную доску, компьютеры,  ЦОР и др.)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7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 наличии публичного представления собственного педагогического опыта по организации и проведению образовательного процесса</a:t>
                      </a:r>
                      <a:r>
                        <a:rPr lang="ru-RU" sz="11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 обучающимися н</a:t>
                      </a:r>
                      <a:r>
                        <a:rPr lang="ru-RU" sz="11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 всероссийском уровне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+3</a:t>
                      </a:r>
                      <a:endParaRPr lang="ru-RU" sz="11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37235" marR="3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8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9" t="26755" r="6207" b="22156"/>
          <a:stretch/>
        </p:blipFill>
        <p:spPr bwMode="auto">
          <a:xfrm>
            <a:off x="164387" y="205482"/>
            <a:ext cx="7489862" cy="498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1736333" y="380144"/>
            <a:ext cx="6452170" cy="15103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8270695" y="56978"/>
            <a:ext cx="2727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неверно указано название стандарта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2402442" y="1104471"/>
            <a:ext cx="57141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188503" y="708445"/>
            <a:ext cx="24247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указано общество с ограниченной ответственностью, где уровень курсов? и вообще, курсы ли это?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3561709" y="938372"/>
            <a:ext cx="4893922" cy="13733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767262" y="2414427"/>
            <a:ext cx="28459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указывать конкретные технологии, как они внедряются. Указывать как продемонстрированы в рамках открытого урока , на каком уровне проведен этот урок, каковы обр. результаты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5741542" y="938373"/>
            <a:ext cx="2446961" cy="37774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270695" y="4683727"/>
            <a:ext cx="2157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применяю готовые, разрабатываю самостоятельно?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5941887" y="4512305"/>
            <a:ext cx="2046270" cy="10725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270695" y="5584839"/>
            <a:ext cx="23425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ссылка приводит на главную страницу АИРО, а где доказательство применения ИКТ?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1037690" y="2507132"/>
            <a:ext cx="207195" cy="3195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141287" y="5231753"/>
            <a:ext cx="358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для школьников, это не курсы!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4" name="Прямая со стрелкой 23"/>
          <p:cNvCxnSpPr>
            <a:stCxn id="25" idx="1"/>
          </p:cNvCxnSpPr>
          <p:nvPr/>
        </p:nvCxnSpPr>
        <p:spPr>
          <a:xfrm flipV="1">
            <a:off x="2299293" y="2389815"/>
            <a:ext cx="206746" cy="33959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299293" y="5601085"/>
            <a:ext cx="3220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лучше писать «региональный»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3452117" y="2507132"/>
            <a:ext cx="404975" cy="3657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141287" y="6164494"/>
            <a:ext cx="537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РГО не проводит курсы повышения квалификации!!!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flipH="1" flipV="1">
            <a:off x="1604479" y="3059881"/>
            <a:ext cx="573641" cy="38065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2178121" y="3114574"/>
            <a:ext cx="1956371" cy="3697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3" name="TextBox 8192"/>
          <p:cNvSpPr txBox="1"/>
          <p:nvPr/>
        </p:nvSpPr>
        <p:spPr>
          <a:xfrm>
            <a:off x="585189" y="6819677"/>
            <a:ext cx="3513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не курсы и это не внедрение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flipH="1" flipV="1">
            <a:off x="1416976" y="4445753"/>
            <a:ext cx="3842537" cy="22529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6" name="TextBox 8195"/>
          <p:cNvSpPr txBox="1"/>
          <p:nvPr/>
        </p:nvSpPr>
        <p:spPr>
          <a:xfrm>
            <a:off x="5365231" y="6533826"/>
            <a:ext cx="2905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опечатка в названии, это не курсы, а </a:t>
            </a:r>
            <a:r>
              <a:rPr lang="ru-RU" dirty="0" err="1" smtClean="0">
                <a:solidFill>
                  <a:srgbClr val="C00000"/>
                </a:solidFill>
              </a:rPr>
              <a:t>вебинар</a:t>
            </a:r>
            <a:r>
              <a:rPr lang="ru-RU" dirty="0" smtClean="0">
                <a:solidFill>
                  <a:srgbClr val="C00000"/>
                </a:solidFill>
              </a:rPr>
              <a:t> кафедры ЕНО, не указано внедрение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197" name="TextBox 8196"/>
          <p:cNvSpPr txBox="1"/>
          <p:nvPr/>
        </p:nvSpPr>
        <p:spPr>
          <a:xfrm>
            <a:off x="2402442" y="-127688"/>
            <a:ext cx="3814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 эксперта: курсы не пройдены!!!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3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5552"/>
            <a:ext cx="10691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kern="100" dirty="0">
                <a:latin typeface="Times New Roman"/>
                <a:ea typeface="Lucida Sans Unicode"/>
                <a:cs typeface="Times New Roman"/>
              </a:rPr>
              <a:t>3.2. Транслирование в педагогических коллективах опыта практических результатов профессиональной деятельности</a:t>
            </a:r>
            <a:endParaRPr lang="ru-RU" sz="1600" kern="100" dirty="0">
              <a:effectLst/>
              <a:latin typeface="Times New Roman"/>
              <a:ea typeface="Lucida Sans Unicode"/>
              <a:cs typeface="Mang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62476" y="461823"/>
            <a:ext cx="94737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300" b="1" kern="100" dirty="0">
                <a:solidFill>
                  <a:srgbClr val="C00000"/>
                </a:solidFill>
                <a:latin typeface="Times New Roman"/>
                <a:ea typeface="Lucida Sans Unicode"/>
                <a:cs typeface="Times New Roman"/>
              </a:rPr>
              <a:t>Таблица 4</a:t>
            </a:r>
            <a:endParaRPr lang="ru-RU" sz="1300" b="1" kern="100" dirty="0">
              <a:solidFill>
                <a:srgbClr val="C00000"/>
              </a:solidFill>
              <a:effectLst/>
              <a:latin typeface="Times New Roman"/>
              <a:ea typeface="Lucida Sans Unicode"/>
              <a:cs typeface="Mangal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696426"/>
              </p:ext>
            </p:extLst>
          </p:nvPr>
        </p:nvGraphicFramePr>
        <p:xfrm>
          <a:off x="-1" y="831155"/>
          <a:ext cx="10582385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212044"/>
                <a:gridCol w="1609093"/>
                <a:gridCol w="4058345"/>
                <a:gridCol w="2059073"/>
                <a:gridCol w="164383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Учебный год 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Уровень мероприятия 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Транслирование педагогического опыта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  <a:latin typeface="Times New Roman"/>
                          <a:ea typeface="Lucida Sans Unicode"/>
                          <a:cs typeface="Mangal"/>
                        </a:rPr>
                        <a:t>Ссылка на подтверждающий документ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Форма  выступления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(пед. советы, круглые столы, мастер-классы, семинары, секции, научно-практические конференции и т.д.). 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Тема 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ОО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муниципальный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региональный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всероссийский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международный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Lucida Sans Unicode"/>
                          <a:cs typeface="Times New Roman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/>
                        <a:ea typeface="Lucida Sans Unicode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4685" y="3060916"/>
            <a:ext cx="13372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kern="50" dirty="0">
                <a:solidFill>
                  <a:srgbClr val="C00000"/>
                </a:solidFill>
                <a:latin typeface="Times New Roman"/>
                <a:ea typeface="Lucida Sans Unicode"/>
                <a:cs typeface="Mangal"/>
              </a:rPr>
              <a:t>Вывод учителя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1" t="47718" r="13822" b="47426"/>
          <a:stretch/>
        </p:blipFill>
        <p:spPr bwMode="auto">
          <a:xfrm>
            <a:off x="1780195" y="3131884"/>
            <a:ext cx="6924783" cy="47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545714"/>
              </p:ext>
            </p:extLst>
          </p:nvPr>
        </p:nvGraphicFramePr>
        <p:xfrm>
          <a:off x="0" y="3968423"/>
          <a:ext cx="10617128" cy="320122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64362"/>
                <a:gridCol w="1626083"/>
                <a:gridCol w="8313920"/>
                <a:gridCol w="412763"/>
              </a:tblGrid>
              <a:tr h="480287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Транслирование в педагогических коллективах опыта практических результатов своей профессиональной деятельности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Представляет опыт практических результатов своей профессиональной деятельности на педсоветах,         семинарах, круглых столах, /творческих групп на уровне образовательной организации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6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Представляет опыт практических результатов своей профессиональной деятельности: проводит мастер-классы, открытые уроки; выступает на семинарах, секциях, научно-практических конференциях на муниципальном уровне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Представляет опыт практических результатов своей профессиональной деятельности: проводит мастер-классы, открытые уроки; выступает на семинарах, секциях, научно-практических конференциях на региональном уровне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Выступает на мероприятиях всероссийского, международного уровня (очное участие)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+1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3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Представляет материалы по итогам выступления на научно-практических конференциях, семинарах, секциях, круглых столах на региональном, всероссийском, международном уровнях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+2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Принимает участие в экспертизе, анализе аттестационных материалов, материалов из опыта работы педагогов в рамках конкурсов, выставок, фестивалей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+1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6932" marR="669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349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8216" r="6460" b="5512"/>
          <a:stretch/>
        </p:blipFill>
        <p:spPr bwMode="auto">
          <a:xfrm>
            <a:off x="0" y="-1"/>
            <a:ext cx="6692021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6558337" y="369870"/>
            <a:ext cx="1023135" cy="39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664522" y="115907"/>
            <a:ext cx="2938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если это конкурс, то это нужно записать в результат по участию в конкурсах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6558337" y="522270"/>
            <a:ext cx="1175536" cy="11935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6580169" y="827070"/>
            <a:ext cx="1175536" cy="15394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6438044" y="1039237"/>
            <a:ext cx="1401138" cy="21748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6550845" y="1039237"/>
            <a:ext cx="1658207" cy="26029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6550845" y="1039237"/>
            <a:ext cx="2151366" cy="3073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2"/>
          </p:cNvCxnSpPr>
          <p:nvPr/>
        </p:nvCxnSpPr>
        <p:spPr>
          <a:xfrm flipH="1">
            <a:off x="6580169" y="1039237"/>
            <a:ext cx="2553557" cy="34591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6450992" y="3214098"/>
            <a:ext cx="1521754" cy="16216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044665" y="2366480"/>
            <a:ext cx="25752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указывать не участие, а именно факт трансляции опыта, ссылка приводит на сайт АКДЭЦ, выступала на круглом столе?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3548972" y="4572000"/>
            <a:ext cx="3830976" cy="7346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3600343" y="4695290"/>
            <a:ext cx="3779605" cy="1070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581472" y="4417888"/>
            <a:ext cx="1880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опять конкурсы…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3346010" y="5230402"/>
            <a:ext cx="4409695" cy="940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864215" y="4861926"/>
            <a:ext cx="1876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что: грамота?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flipH="1" flipV="1">
            <a:off x="4736387" y="369870"/>
            <a:ext cx="4595893" cy="12269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9417371" y="1108753"/>
            <a:ext cx="12025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здесь д/б тема выступления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H="1">
            <a:off x="3209924" y="5765514"/>
            <a:ext cx="4545781" cy="10025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972747" y="5306601"/>
            <a:ext cx="26471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уже было в другом пункте, а где про диссеминацию опыта?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3600343" y="6554912"/>
            <a:ext cx="4238839" cy="521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972746" y="6277080"/>
            <a:ext cx="1567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опять конкурс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flipH="1">
            <a:off x="3560851" y="7076325"/>
            <a:ext cx="4303364" cy="3656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8126858" y="6955604"/>
            <a:ext cx="2476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это для школьников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2979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Company Meeting">
  <a:themeElements>
    <a:clrScheme name="Company Meeting 1">
      <a:dk1>
        <a:srgbClr val="8383AD"/>
      </a:dk1>
      <a:lt1>
        <a:srgbClr val="FEFED6"/>
      </a:lt1>
      <a:dk2>
        <a:srgbClr val="404176"/>
      </a:dk2>
      <a:lt2>
        <a:srgbClr val="969696"/>
      </a:lt2>
      <a:accent1>
        <a:srgbClr val="BABE90"/>
      </a:accent1>
      <a:accent2>
        <a:srgbClr val="666699"/>
      </a:accent2>
      <a:accent3>
        <a:srgbClr val="FEFEE8"/>
      </a:accent3>
      <a:accent4>
        <a:srgbClr val="6F6F93"/>
      </a:accent4>
      <a:accent5>
        <a:srgbClr val="D9DBC6"/>
      </a:accent5>
      <a:accent6>
        <a:srgbClr val="5C5C8A"/>
      </a:accent6>
      <a:hlink>
        <a:srgbClr val="C09E4A"/>
      </a:hlink>
      <a:folHlink>
        <a:srgbClr val="006666"/>
      </a:folHlink>
    </a:clrScheme>
    <a:fontScheme name="Company Meeting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ompany Meeting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6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5378</TotalTime>
  <Words>2648</Words>
  <Application>Microsoft Office PowerPoint</Application>
  <PresentationFormat>Произвольный</PresentationFormat>
  <Paragraphs>541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Calibri Light</vt:lpstr>
      <vt:lpstr>Century Gothic</vt:lpstr>
      <vt:lpstr>Courier New</vt:lpstr>
      <vt:lpstr>Lucida Sans Unicode</vt:lpstr>
      <vt:lpstr>Mangal</vt:lpstr>
      <vt:lpstr>Times New Roman</vt:lpstr>
      <vt:lpstr>Тема Office</vt:lpstr>
      <vt:lpstr>6_Company Meeting</vt:lpstr>
      <vt:lpstr>Технология подготовки приложения к заявлению в ходе прохождения аттестации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форум педагогических работников и управленческих кадров общеобразовательных организаций, обеспечивающих функционирование центров «Точка роста»</dc:title>
  <dc:creator>АМР</dc:creator>
  <cp:lastModifiedBy>Горбатова О.Н.</cp:lastModifiedBy>
  <cp:revision>695</cp:revision>
  <cp:lastPrinted>2023-06-13T05:25:05Z</cp:lastPrinted>
  <dcterms:created xsi:type="dcterms:W3CDTF">2022-11-09T09:39:13Z</dcterms:created>
  <dcterms:modified xsi:type="dcterms:W3CDTF">2025-09-29T00:47:20Z</dcterms:modified>
</cp:coreProperties>
</file>